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3" r:id="rId4"/>
    <p:sldMasterId id="2147484295" r:id="rId5"/>
  </p:sldMasterIdLst>
  <p:notesMasterIdLst>
    <p:notesMasterId r:id="rId63"/>
  </p:notesMasterIdLst>
  <p:sldIdLst>
    <p:sldId id="256" r:id="rId6"/>
    <p:sldId id="257" r:id="rId7"/>
    <p:sldId id="308" r:id="rId8"/>
    <p:sldId id="309" r:id="rId9"/>
    <p:sldId id="259" r:id="rId10"/>
    <p:sldId id="260" r:id="rId11"/>
    <p:sldId id="306" r:id="rId12"/>
    <p:sldId id="261" r:id="rId13"/>
    <p:sldId id="262" r:id="rId14"/>
    <p:sldId id="263" r:id="rId15"/>
    <p:sldId id="264" r:id="rId16"/>
    <p:sldId id="265" r:id="rId17"/>
    <p:sldId id="310" r:id="rId18"/>
    <p:sldId id="266" r:id="rId19"/>
    <p:sldId id="267" r:id="rId20"/>
    <p:sldId id="269" r:id="rId21"/>
    <p:sldId id="270" r:id="rId22"/>
    <p:sldId id="271" r:id="rId23"/>
    <p:sldId id="272" r:id="rId24"/>
    <p:sldId id="298" r:id="rId25"/>
    <p:sldId id="300" r:id="rId26"/>
    <p:sldId id="273" r:id="rId27"/>
    <p:sldId id="274" r:id="rId28"/>
    <p:sldId id="275" r:id="rId29"/>
    <p:sldId id="276" r:id="rId30"/>
    <p:sldId id="277" r:id="rId31"/>
    <p:sldId id="278" r:id="rId32"/>
    <p:sldId id="279" r:id="rId33"/>
    <p:sldId id="280" r:id="rId34"/>
    <p:sldId id="301" r:id="rId35"/>
    <p:sldId id="281" r:id="rId36"/>
    <p:sldId id="282" r:id="rId37"/>
    <p:sldId id="283" r:id="rId38"/>
    <p:sldId id="284" r:id="rId39"/>
    <p:sldId id="285" r:id="rId40"/>
    <p:sldId id="286" r:id="rId41"/>
    <p:sldId id="287" r:id="rId42"/>
    <p:sldId id="288" r:id="rId43"/>
    <p:sldId id="311" r:id="rId44"/>
    <p:sldId id="303" r:id="rId45"/>
    <p:sldId id="304" r:id="rId46"/>
    <p:sldId id="305" r:id="rId47"/>
    <p:sldId id="312" r:id="rId48"/>
    <p:sldId id="289" r:id="rId49"/>
    <p:sldId id="290" r:id="rId50"/>
    <p:sldId id="291" r:id="rId51"/>
    <p:sldId id="292" r:id="rId52"/>
    <p:sldId id="297" r:id="rId53"/>
    <p:sldId id="293" r:id="rId54"/>
    <p:sldId id="307" r:id="rId55"/>
    <p:sldId id="313" r:id="rId56"/>
    <p:sldId id="295" r:id="rId57"/>
    <p:sldId id="314" r:id="rId58"/>
    <p:sldId id="316" r:id="rId59"/>
    <p:sldId id="317" r:id="rId60"/>
    <p:sldId id="318" r:id="rId61"/>
    <p:sldId id="319"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Padgett" initials="LP" lastIdx="1" clrIdx="0">
    <p:extLst>
      <p:ext uri="{19B8F6BF-5375-455C-9EA6-DF929625EA0E}">
        <p15:presenceInfo xmlns:p15="http://schemas.microsoft.com/office/powerpoint/2012/main" userId="S-1-5-21-3655917979-1243709510-1576850356-2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DB5"/>
    <a:srgbClr val="D7E696"/>
    <a:srgbClr val="DCE8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7" d="100"/>
          <a:sy n="117" d="100"/>
        </p:scale>
        <p:origin x="298"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E717C-FE73-4AF7-98FD-38F5EFC560A6}" type="datetimeFigureOut">
              <a:rPr lang="en-US" smtClean="0"/>
              <a:t>11/17/2021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5BDD8-C8FD-41E2-A341-160FFD90B200}" type="slidenum">
              <a:rPr lang="en-US" smtClean="0"/>
              <a:t>‹#›</a:t>
            </a:fld>
            <a:endParaRPr lang="en-US" dirty="0"/>
          </a:p>
        </p:txBody>
      </p:sp>
    </p:spTree>
    <p:extLst>
      <p:ext uri="{BB962C8B-B14F-4D97-AF65-F5344CB8AC3E}">
        <p14:creationId xmlns:p14="http://schemas.microsoft.com/office/powerpoint/2010/main" val="346969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28CFB3-F47E-4775-9229-E9B1019EFA01}" type="datetimeFigureOut">
              <a:rPr lang="en-US" smtClean="0"/>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3052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8CFB3-F47E-4775-9229-E9B1019EFA01}" type="datetimeFigureOut">
              <a:rPr lang="en-US" smtClean="0"/>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63502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8CFB3-F47E-4775-9229-E9B1019EFA01}" type="datetimeFigureOut">
              <a:rPr lang="en-US" smtClean="0"/>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1132309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672898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34220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2AF2-EA92-44F8-853B-5E3554E36C48}"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406446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F2AF2-EA92-44F8-853B-5E3554E36C48}"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465547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F2AF2-EA92-44F8-853B-5E3554E36C48}"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77233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F2AF2-EA92-44F8-853B-5E3554E36C48}"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553641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F2AF2-EA92-44F8-853B-5E3554E36C48}"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257616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800028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8CFB3-F47E-4775-9229-E9B1019EFA01}" type="datetimeFigureOut">
              <a:rPr lang="en-US" smtClean="0"/>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2855637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719064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752876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409936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8CFB3-F47E-4775-9229-E9B1019EFA01}" type="datetimeFigureOut">
              <a:rPr lang="en-US" smtClean="0"/>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02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28CFB3-F47E-4775-9229-E9B1019EFA01}" type="datetimeFigureOut">
              <a:rPr lang="en-US" smtClean="0"/>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107711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28CFB3-F47E-4775-9229-E9B1019EFA01}" type="datetimeFigureOut">
              <a:rPr lang="en-US" smtClean="0"/>
              <a:t>11/17/2021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386907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28CFB3-F47E-4775-9229-E9B1019EFA01}" type="datetimeFigureOut">
              <a:rPr lang="en-US" smtClean="0"/>
              <a:t>11/17/2021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210654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28CFB3-F47E-4775-9229-E9B1019EFA01}" type="datetimeFigureOut">
              <a:rPr lang="en-US" smtClean="0"/>
              <a:t>11/17/2021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350661608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628CFB3-F47E-4775-9229-E9B1019EFA01}" type="datetimeFigureOut">
              <a:rPr lang="en-US" smtClean="0"/>
              <a:t>11/17/2021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511188-689C-494D-86E2-A501DA861F38}" type="slidenum">
              <a:rPr lang="en-US" smtClean="0"/>
              <a:t>‹#›</a:t>
            </a:fld>
            <a:endParaRPr lang="en-US" dirty="0"/>
          </a:p>
        </p:txBody>
      </p:sp>
    </p:spTree>
    <p:extLst>
      <p:ext uri="{BB962C8B-B14F-4D97-AF65-F5344CB8AC3E}">
        <p14:creationId xmlns:p14="http://schemas.microsoft.com/office/powerpoint/2010/main" val="22536099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28CFB3-F47E-4775-9229-E9B1019EFA01}" type="datetimeFigureOut">
              <a:rPr lang="en-US" smtClean="0"/>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46048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628CFB3-F47E-4775-9229-E9B1019EFA01}" type="datetimeFigureOut">
              <a:rPr lang="en-US" smtClean="0"/>
              <a:t>11/17/2021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3511188-689C-494D-86E2-A501DA861F38}"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601276"/>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F2AF2-EA92-44F8-853B-5E3554E36C48}" type="datetimeFigureOut">
              <a:rPr lang="en-US" smtClean="0"/>
              <a:t>11/17/2021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75539-BFBE-477A-BDB6-9CA7B44D81A5}" type="slidenum">
              <a:rPr lang="en-US" smtClean="0"/>
              <a:t>‹#›</a:t>
            </a:fld>
            <a:endParaRPr lang="en-US"/>
          </a:p>
        </p:txBody>
      </p:sp>
    </p:spTree>
    <p:extLst>
      <p:ext uri="{BB962C8B-B14F-4D97-AF65-F5344CB8AC3E}">
        <p14:creationId xmlns:p14="http://schemas.microsoft.com/office/powerpoint/2010/main" val="2702873952"/>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ransfercredit.ohio.gov/"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ohiohighered.org/ccp"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759236" y="2114549"/>
            <a:ext cx="8679915" cy="2371725"/>
          </a:xfrm>
        </p:spPr>
        <p:txBody>
          <a:bodyPr>
            <a:noAutofit/>
          </a:bodyPr>
          <a:lstStyle/>
          <a:p>
            <a:pPr algn="ctr"/>
            <a:r>
              <a:rPr lang="en-US" sz="4800" b="1" dirty="0">
                <a:solidFill>
                  <a:schemeClr val="tx1"/>
                </a:solidFill>
              </a:rPr>
              <a:t>Annual Information Session </a:t>
            </a:r>
            <a:r>
              <a:rPr lang="en-US" sz="6000" b="1" dirty="0">
                <a:solidFill>
                  <a:schemeClr val="tx1"/>
                </a:solidFill>
              </a:rPr>
              <a:t/>
            </a:r>
            <a:br>
              <a:rPr lang="en-US" sz="6000" b="1" dirty="0">
                <a:solidFill>
                  <a:schemeClr val="tx1"/>
                </a:solidFill>
              </a:rPr>
            </a:br>
            <a:r>
              <a:rPr lang="en-US" sz="4000" b="1">
                <a:solidFill>
                  <a:schemeClr val="tx1"/>
                </a:solidFill>
              </a:rPr>
              <a:t>for Public </a:t>
            </a:r>
            <a:r>
              <a:rPr lang="en-US" sz="4000" b="1" dirty="0">
                <a:solidFill>
                  <a:schemeClr val="tx1"/>
                </a:solidFill>
              </a:rPr>
              <a:t>Schools</a:t>
            </a:r>
            <a:br>
              <a:rPr lang="en-US" sz="4000" b="1" dirty="0">
                <a:solidFill>
                  <a:schemeClr val="tx1"/>
                </a:solidFill>
              </a:rPr>
            </a:br>
            <a:endParaRPr lang="en-US" sz="4800" b="1" dirty="0">
              <a:solidFill>
                <a:schemeClr val="tx1"/>
              </a:solidFill>
            </a:endParaRPr>
          </a:p>
        </p:txBody>
      </p:sp>
      <p:sp>
        <p:nvSpPr>
          <p:cNvPr id="9" name="Subtitle 8"/>
          <p:cNvSpPr>
            <a:spLocks noGrp="1"/>
          </p:cNvSpPr>
          <p:nvPr>
            <p:ph type="subTitle" idx="1"/>
          </p:nvPr>
        </p:nvSpPr>
        <p:spPr>
          <a:xfrm>
            <a:off x="1759237" y="4630167"/>
            <a:ext cx="8673427" cy="665734"/>
          </a:xfrm>
        </p:spPr>
        <p:txBody>
          <a:bodyPr>
            <a:normAutofit fontScale="70000" lnSpcReduction="20000"/>
          </a:bodyPr>
          <a:lstStyle/>
          <a:p>
            <a:pPr algn="ctr"/>
            <a:r>
              <a:rPr lang="en-US" dirty="0">
                <a:solidFill>
                  <a:schemeClr val="tx1"/>
                </a:solidFill>
              </a:rPr>
              <a:t>To be used during 2021-2022 School Year</a:t>
            </a:r>
          </a:p>
          <a:p>
            <a:pPr algn="ctr"/>
            <a:r>
              <a:rPr lang="en-US" dirty="0">
                <a:solidFill>
                  <a:schemeClr val="tx1"/>
                </a:solidFill>
              </a:rPr>
              <a:t>In preparation for 2022-2023 school year</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061" y="5572100"/>
            <a:ext cx="4059778" cy="718210"/>
          </a:xfrm>
          <a:prstGeom prst="rect">
            <a:avLst/>
          </a:prstGeom>
        </p:spPr>
      </p:pic>
    </p:spTree>
    <p:extLst>
      <p:ext uri="{BB962C8B-B14F-4D97-AF65-F5344CB8AC3E}">
        <p14:creationId xmlns:p14="http://schemas.microsoft.com/office/powerpoint/2010/main" val="208073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Student Eligibility Assessment Exams</a:t>
            </a:r>
          </a:p>
        </p:txBody>
      </p:sp>
      <p:sp>
        <p:nvSpPr>
          <p:cNvPr id="7" name="Content Placeholder 6"/>
          <p:cNvSpPr>
            <a:spLocks noGrp="1"/>
          </p:cNvSpPr>
          <p:nvPr>
            <p:ph idx="1"/>
          </p:nvPr>
        </p:nvSpPr>
        <p:spPr/>
        <p:txBody>
          <a:bodyPr>
            <a:normAutofit/>
          </a:bodyPr>
          <a:lstStyle/>
          <a:p>
            <a:pPr>
              <a:lnSpc>
                <a:spcPct val="100000"/>
              </a:lnSpc>
              <a:spcBef>
                <a:spcPts val="6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scores must show that they are ready for “college-level” courses in at least one subtest on an exam</a:t>
            </a:r>
          </a:p>
          <a:p>
            <a:pPr>
              <a:lnSpc>
                <a:spcPct val="100000"/>
              </a:lnSpc>
              <a:spcBef>
                <a:spcPts val="6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6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Exams include ACT, SAT, Accuplacer, ALEKS, PlaceU, or MapleSoft</a:t>
            </a:r>
          </a:p>
          <a:p>
            <a:pPr lvl="1">
              <a:lnSpc>
                <a:spcPct val="100000"/>
              </a:lnSpc>
              <a:spcBef>
                <a:spcPts val="6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After a student applies to a college, the college/university will notify the student about exam requirements</a:t>
            </a:r>
          </a:p>
        </p:txBody>
      </p:sp>
      <p:pic>
        <p:nvPicPr>
          <p:cNvPr id="4" name="Picture 3"/>
          <p:cNvPicPr>
            <a:picLocks noChangeAspect="1"/>
          </p:cNvPicPr>
          <p:nvPr/>
        </p:nvPicPr>
        <p:blipFill>
          <a:blip r:embed="rId2"/>
          <a:stretch>
            <a:fillRect/>
          </a:stretch>
        </p:blipFill>
        <p:spPr>
          <a:xfrm>
            <a:off x="4310034" y="6155844"/>
            <a:ext cx="3571929" cy="632864"/>
          </a:xfrm>
          <a:prstGeom prst="rect">
            <a:avLst/>
          </a:prstGeom>
        </p:spPr>
      </p:pic>
    </p:spTree>
    <p:extLst>
      <p:ext uri="{BB962C8B-B14F-4D97-AF65-F5344CB8AC3E}">
        <p14:creationId xmlns:p14="http://schemas.microsoft.com/office/powerpoint/2010/main" val="2954914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Student Eligibility Assessment Exams</a:t>
            </a:r>
          </a:p>
        </p:txBody>
      </p:sp>
      <p:sp>
        <p:nvSpPr>
          <p:cNvPr id="7" name="Content Placeholder 6"/>
          <p:cNvSpPr>
            <a:spLocks noGrp="1"/>
          </p:cNvSpPr>
          <p:nvPr>
            <p:ph idx="1"/>
          </p:nvPr>
        </p:nvSpPr>
        <p:spPr/>
        <p:txBody>
          <a:bodyPr>
            <a:normAutofit/>
          </a:bodyPr>
          <a:lstStyle/>
          <a:p>
            <a:pPr>
              <a:lnSpc>
                <a:spcPct val="100000"/>
              </a:lnSpc>
              <a:spcBef>
                <a:spcPts val="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Colleges and universities will review students’ scores using statewide standards </a:t>
            </a:r>
          </a:p>
          <a:p>
            <a:pPr>
              <a:lnSpc>
                <a:spcPct val="100000"/>
              </a:lnSpc>
              <a:spcBef>
                <a:spcPts val="0"/>
              </a:spcBef>
              <a:buFont typeface="Wingdings" panose="05000000000000000000" pitchFamily="2" charset="2"/>
              <a:buChar char="§"/>
            </a:pPr>
            <a:endParaRPr lang="en-US" sz="3000" dirty="0">
              <a:latin typeface="Calibri" panose="020F0502020204030204" pitchFamily="34" charset="0"/>
              <a:cs typeface="Calibri" panose="020F0502020204030204" pitchFamily="34" charset="0"/>
            </a:endParaRPr>
          </a:p>
          <a:p>
            <a:pPr>
              <a:lnSpc>
                <a:spcPct val="100000"/>
              </a:lnSpc>
              <a:spcBef>
                <a:spcPts val="600"/>
              </a:spcBef>
              <a:buFont typeface="Wingdings" panose="05000000000000000000" pitchFamily="2" charset="2"/>
              <a:buChar char="§"/>
            </a:pPr>
            <a:r>
              <a:rPr lang="en-US" sz="3000" b="1" u="sng" dirty="0">
                <a:latin typeface="Calibri" panose="020F0502020204030204" pitchFamily="34" charset="0"/>
                <a:cs typeface="Calibri" panose="020F0502020204030204" pitchFamily="34" charset="0"/>
              </a:rPr>
              <a:t> *NOTE: Additional options for eligibility determination are being considered, but will not be finalized until spring of 2022*</a:t>
            </a:r>
          </a:p>
          <a:p>
            <a:pPr lvl="1">
              <a:lnSpc>
                <a:spcPct val="100000"/>
              </a:lnSpc>
              <a:spcBef>
                <a:spcPts val="6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Discuss this with a college advisor</a:t>
            </a:r>
          </a:p>
          <a:p>
            <a:pPr>
              <a:lnSpc>
                <a:spcPct val="100000"/>
              </a:lnSpc>
              <a:spcBef>
                <a:spcPts val="0"/>
              </a:spcBef>
              <a:buFont typeface="Wingdings" panose="05000000000000000000" pitchFamily="2" charset="2"/>
              <a:buChar char="§"/>
            </a:pPr>
            <a:endParaRPr lang="en-US" sz="3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310035" y="6168544"/>
            <a:ext cx="3571929" cy="632864"/>
          </a:xfrm>
          <a:prstGeom prst="rect">
            <a:avLst/>
          </a:prstGeom>
        </p:spPr>
      </p:pic>
    </p:spTree>
    <p:extLst>
      <p:ext uri="{BB962C8B-B14F-4D97-AF65-F5344CB8AC3E}">
        <p14:creationId xmlns:p14="http://schemas.microsoft.com/office/powerpoint/2010/main" val="2597596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How can students participate?</a:t>
            </a:r>
          </a:p>
        </p:txBody>
      </p:sp>
      <p:sp>
        <p:nvSpPr>
          <p:cNvPr id="7" name="Content Placeholder 6"/>
          <p:cNvSpPr>
            <a:spLocks noGrp="1"/>
          </p:cNvSpPr>
          <p:nvPr>
            <p:ph idx="1"/>
          </p:nvPr>
        </p:nvSpPr>
        <p:spPr/>
        <p:txBody>
          <a:bodyPr>
            <a:normAutofit lnSpcReduction="10000"/>
          </a:bodyPr>
          <a:lstStyle/>
          <a:p>
            <a:pPr marL="0" indent="0">
              <a:lnSpc>
                <a:spcPct val="100000"/>
              </a:lnSpc>
              <a:spcBef>
                <a:spcPts val="600"/>
              </a:spcBef>
              <a:buNone/>
            </a:pPr>
            <a:r>
              <a:rPr lang="en-US" sz="4400" b="1" dirty="0">
                <a:latin typeface="Calibri" panose="020F0502020204030204" pitchFamily="34" charset="0"/>
                <a:cs typeface="Calibri" panose="020F0502020204030204" pitchFamily="34" charset="0"/>
              </a:rPr>
              <a:t>Step 2: College Admission</a:t>
            </a:r>
          </a:p>
          <a:p>
            <a:pPr marL="914400" lvl="1" indent="-457200">
              <a:lnSpc>
                <a:spcPct val="100000"/>
              </a:lnSpc>
              <a:spcBef>
                <a:spcPts val="6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Students must apply for admission</a:t>
            </a:r>
          </a:p>
          <a:p>
            <a:pPr marL="914400" lvl="1" indent="-457200">
              <a:lnSpc>
                <a:spcPct val="100000"/>
              </a:lnSpc>
              <a:spcBef>
                <a:spcPts val="6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Students must meet admission requirements of the college</a:t>
            </a:r>
          </a:p>
          <a:p>
            <a:pPr marL="914400" lvl="1" indent="-457200">
              <a:lnSpc>
                <a:spcPct val="100000"/>
              </a:lnSpc>
              <a:spcBef>
                <a:spcPts val="600"/>
              </a:spcBef>
              <a:buFont typeface="Wingdings" panose="05000000000000000000" pitchFamily="2" charset="2"/>
              <a:buChar char="§"/>
            </a:pPr>
            <a:r>
              <a:rPr lang="en-US" sz="3200" b="1" u="sng" dirty="0">
                <a:latin typeface="Calibri" panose="020F0502020204030204" pitchFamily="34" charset="0"/>
                <a:cs typeface="Calibri" panose="020F0502020204030204" pitchFamily="34" charset="0"/>
              </a:rPr>
              <a:t>Students must complete a “Permission Slip” that will be provided to the students with the college’s application for admission.</a:t>
            </a:r>
          </a:p>
        </p:txBody>
      </p:sp>
      <p:pic>
        <p:nvPicPr>
          <p:cNvPr id="4" name="Picture 3"/>
          <p:cNvPicPr>
            <a:picLocks noChangeAspect="1"/>
          </p:cNvPicPr>
          <p:nvPr/>
        </p:nvPicPr>
        <p:blipFill>
          <a:blip r:embed="rId2"/>
          <a:stretch>
            <a:fillRect/>
          </a:stretch>
        </p:blipFill>
        <p:spPr>
          <a:xfrm>
            <a:off x="4310034" y="6168544"/>
            <a:ext cx="3571929" cy="632864"/>
          </a:xfrm>
          <a:prstGeom prst="rect">
            <a:avLst/>
          </a:prstGeom>
        </p:spPr>
      </p:pic>
    </p:spTree>
    <p:extLst>
      <p:ext uri="{BB962C8B-B14F-4D97-AF65-F5344CB8AC3E}">
        <p14:creationId xmlns:p14="http://schemas.microsoft.com/office/powerpoint/2010/main" val="196236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How can students participate?</a:t>
            </a:r>
          </a:p>
        </p:txBody>
      </p:sp>
      <p:sp>
        <p:nvSpPr>
          <p:cNvPr id="7" name="Content Placeholder 6"/>
          <p:cNvSpPr>
            <a:spLocks noGrp="1"/>
          </p:cNvSpPr>
          <p:nvPr>
            <p:ph idx="1"/>
          </p:nvPr>
        </p:nvSpPr>
        <p:spPr/>
        <p:txBody>
          <a:bodyPr>
            <a:normAutofit fontScale="92500" lnSpcReduction="10000"/>
          </a:bodyPr>
          <a:lstStyle/>
          <a:p>
            <a:pPr marL="0" indent="0">
              <a:lnSpc>
                <a:spcPct val="100000"/>
              </a:lnSpc>
              <a:spcBef>
                <a:spcPts val="600"/>
              </a:spcBef>
              <a:buNone/>
            </a:pPr>
            <a:r>
              <a:rPr lang="en-US" sz="4400" b="1" dirty="0">
                <a:latin typeface="Calibri" panose="020F0502020204030204" pitchFamily="34" charset="0"/>
                <a:cs typeface="Calibri" panose="020F0502020204030204" pitchFamily="34" charset="0"/>
              </a:rPr>
              <a:t>Step 2: College Admission</a:t>
            </a:r>
          </a:p>
          <a:p>
            <a:pPr marL="914400" lvl="1" indent="-457200">
              <a:lnSpc>
                <a:spcPct val="100000"/>
              </a:lnSpc>
              <a:spcBef>
                <a:spcPts val="6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Contact the college to learn about their requirements, processes, paperwork, and deadlines</a:t>
            </a:r>
          </a:p>
          <a:p>
            <a:pPr marL="914400" lvl="1" indent="-457200">
              <a:lnSpc>
                <a:spcPct val="100000"/>
              </a:lnSpc>
              <a:spcBef>
                <a:spcPts val="6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marL="914400" lvl="1" indent="-457200">
              <a:lnSpc>
                <a:spcPct val="100000"/>
              </a:lnSpc>
              <a:spcBef>
                <a:spcPts val="600"/>
              </a:spcBef>
              <a:buFont typeface="Wingdings" panose="05000000000000000000" pitchFamily="2" charset="2"/>
              <a:buChar char="§"/>
            </a:pPr>
            <a:r>
              <a:rPr lang="en-US" sz="3200" u="sng" dirty="0">
                <a:latin typeface="Calibri" panose="020F0502020204030204" pitchFamily="34" charset="0"/>
                <a:cs typeface="Calibri" panose="020F0502020204030204" pitchFamily="34" charset="0"/>
              </a:rPr>
              <a:t>Colleges have the final decision</a:t>
            </a:r>
            <a:r>
              <a:rPr lang="en-US" sz="3200" dirty="0">
                <a:latin typeface="Calibri" panose="020F0502020204030204" pitchFamily="34" charset="0"/>
                <a:cs typeface="Calibri" panose="020F0502020204030204" pitchFamily="34" charset="0"/>
              </a:rPr>
              <a:t> on student admission</a:t>
            </a:r>
          </a:p>
          <a:p>
            <a:pPr marL="914400" lvl="1" indent="-457200">
              <a:lnSpc>
                <a:spcPct val="100000"/>
              </a:lnSpc>
              <a:spcBef>
                <a:spcPts val="600"/>
              </a:spcBef>
              <a:buFont typeface="Wingdings" panose="05000000000000000000" pitchFamily="2" charset="2"/>
              <a:buChar char="§"/>
            </a:pPr>
            <a:r>
              <a:rPr lang="en-US" sz="3200" b="1" u="sng" dirty="0">
                <a:latin typeface="Calibri" panose="020F0502020204030204" pitchFamily="34" charset="0"/>
                <a:cs typeface="Calibri" panose="020F0502020204030204" pitchFamily="34" charset="0"/>
              </a:rPr>
              <a:t>If the student is admitted to the college, the college will send a “Questionnaire” that must be completed for enrollment.</a:t>
            </a:r>
          </a:p>
        </p:txBody>
      </p:sp>
      <p:pic>
        <p:nvPicPr>
          <p:cNvPr id="4" name="Picture 3"/>
          <p:cNvPicPr>
            <a:picLocks noChangeAspect="1"/>
          </p:cNvPicPr>
          <p:nvPr/>
        </p:nvPicPr>
        <p:blipFill>
          <a:blip r:embed="rId2"/>
          <a:stretch>
            <a:fillRect/>
          </a:stretch>
        </p:blipFill>
        <p:spPr>
          <a:xfrm>
            <a:off x="4310034" y="6168544"/>
            <a:ext cx="3571929" cy="632864"/>
          </a:xfrm>
          <a:prstGeom prst="rect">
            <a:avLst/>
          </a:prstGeom>
        </p:spPr>
      </p:pic>
    </p:spTree>
    <p:extLst>
      <p:ext uri="{BB962C8B-B14F-4D97-AF65-F5344CB8AC3E}">
        <p14:creationId xmlns:p14="http://schemas.microsoft.com/office/powerpoint/2010/main" val="25765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How can students participate?</a:t>
            </a:r>
          </a:p>
        </p:txBody>
      </p:sp>
      <p:sp>
        <p:nvSpPr>
          <p:cNvPr id="7" name="Content Placeholder 6"/>
          <p:cNvSpPr>
            <a:spLocks noGrp="1"/>
          </p:cNvSpPr>
          <p:nvPr>
            <p:ph idx="1"/>
          </p:nvPr>
        </p:nvSpPr>
        <p:spPr/>
        <p:txBody>
          <a:bodyPr>
            <a:normAutofit/>
          </a:bodyPr>
          <a:lstStyle/>
          <a:p>
            <a:pPr marL="0" indent="0">
              <a:lnSpc>
                <a:spcPct val="100000"/>
              </a:lnSpc>
              <a:spcBef>
                <a:spcPts val="600"/>
              </a:spcBef>
              <a:buNone/>
            </a:pPr>
            <a:r>
              <a:rPr lang="en-US" sz="4300" b="1" dirty="0">
                <a:latin typeface="Calibri" panose="020F0502020204030204" pitchFamily="34" charset="0"/>
                <a:cs typeface="Calibri" panose="020F0502020204030204" pitchFamily="34" charset="0"/>
              </a:rPr>
              <a:t>Step 3: Course Registration</a:t>
            </a:r>
          </a:p>
          <a:p>
            <a:pPr marL="914400" lvl="1" indent="-457200">
              <a:lnSpc>
                <a:spcPct val="100000"/>
              </a:lnSpc>
              <a:spcBef>
                <a:spcPts val="6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If the student is considered eligible and has been admitted to the college, then:</a:t>
            </a:r>
          </a:p>
          <a:p>
            <a:pPr marL="1097280" lvl="2" indent="-457200">
              <a:lnSpc>
                <a:spcPct val="100000"/>
              </a:lnSpc>
              <a:spcBef>
                <a:spcPts val="6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The college will discuss course options with the student, based on assessment scores, prerequisites, and other requirements</a:t>
            </a:r>
          </a:p>
        </p:txBody>
      </p:sp>
      <p:pic>
        <p:nvPicPr>
          <p:cNvPr id="4" name="Picture 3"/>
          <p:cNvPicPr>
            <a:picLocks noChangeAspect="1"/>
          </p:cNvPicPr>
          <p:nvPr/>
        </p:nvPicPr>
        <p:blipFill>
          <a:blip r:embed="rId2"/>
          <a:stretch>
            <a:fillRect/>
          </a:stretch>
        </p:blipFill>
        <p:spPr>
          <a:xfrm>
            <a:off x="4310035" y="6187036"/>
            <a:ext cx="3571929" cy="632864"/>
          </a:xfrm>
          <a:prstGeom prst="rect">
            <a:avLst/>
          </a:prstGeom>
        </p:spPr>
      </p:pic>
    </p:spTree>
    <p:extLst>
      <p:ext uri="{BB962C8B-B14F-4D97-AF65-F5344CB8AC3E}">
        <p14:creationId xmlns:p14="http://schemas.microsoft.com/office/powerpoint/2010/main" val="1118605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b="1" dirty="0"/>
              <a:t>What courses can a student take?</a:t>
            </a:r>
          </a:p>
        </p:txBody>
      </p:sp>
      <p:sp>
        <p:nvSpPr>
          <p:cNvPr id="7" name="Content Placeholder 6"/>
          <p:cNvSpPr>
            <a:spLocks noGrp="1"/>
          </p:cNvSpPr>
          <p:nvPr>
            <p:ph idx="1"/>
          </p:nvPr>
        </p:nvSpPr>
        <p:spPr/>
        <p:txBody>
          <a:bodyPr>
            <a:normAutofit lnSpcReduction="10000"/>
          </a:bodyPr>
          <a:lstStyle/>
          <a:p>
            <a:pPr marL="0" indent="0">
              <a:lnSpc>
                <a:spcPct val="100000"/>
              </a:lnSpc>
              <a:spcBef>
                <a:spcPts val="600"/>
              </a:spcBef>
              <a:buNone/>
            </a:pPr>
            <a:r>
              <a:rPr lang="en-US" sz="4200" b="1" dirty="0">
                <a:latin typeface="Calibri" panose="020F0502020204030204" pitchFamily="34" charset="0"/>
                <a:cs typeface="Calibri" panose="020F0502020204030204" pitchFamily="34" charset="0"/>
              </a:rPr>
              <a:t>CCP courses can satisfy high school graduation requirements</a:t>
            </a:r>
          </a:p>
          <a:p>
            <a:pPr marL="1028700" lvl="1" indent="-571500">
              <a:lnSpc>
                <a:spcPct val="100000"/>
              </a:lnSpc>
              <a:spcBef>
                <a:spcPts val="600"/>
              </a:spcBef>
              <a:buFont typeface="Wingdings" panose="05000000000000000000" pitchFamily="2" charset="2"/>
              <a:buChar char="§"/>
            </a:pPr>
            <a:r>
              <a:rPr lang="en-US" sz="3500" dirty="0">
                <a:latin typeface="Calibri" panose="020F0502020204030204" pitchFamily="34" charset="0"/>
                <a:cs typeface="Calibri" panose="020F0502020204030204" pitchFamily="34" charset="0"/>
              </a:rPr>
              <a:t>School counselors can help students understand graduation requirements and CCP course substitutions</a:t>
            </a:r>
          </a:p>
          <a:p>
            <a:pPr marL="1028700" lvl="1" indent="-571500">
              <a:lnSpc>
                <a:spcPct val="100000"/>
              </a:lnSpc>
              <a:spcBef>
                <a:spcPts val="600"/>
              </a:spcBef>
              <a:buFont typeface="Wingdings" panose="05000000000000000000" pitchFamily="2" charset="2"/>
              <a:buChar char="§"/>
            </a:pPr>
            <a:r>
              <a:rPr lang="en-US" sz="3500" dirty="0">
                <a:latin typeface="Calibri" panose="020F0502020204030204" pitchFamily="34" charset="0"/>
                <a:cs typeface="Calibri" panose="020F0502020204030204" pitchFamily="34" charset="0"/>
              </a:rPr>
              <a:t>Some high schools have more requirements for graduation than the state minimum</a:t>
            </a:r>
          </a:p>
        </p:txBody>
      </p:sp>
      <p:pic>
        <p:nvPicPr>
          <p:cNvPr id="4" name="Picture 3"/>
          <p:cNvPicPr>
            <a:picLocks noChangeAspect="1"/>
          </p:cNvPicPr>
          <p:nvPr/>
        </p:nvPicPr>
        <p:blipFill>
          <a:blip r:embed="rId2"/>
          <a:stretch>
            <a:fillRect/>
          </a:stretch>
        </p:blipFill>
        <p:spPr>
          <a:xfrm>
            <a:off x="4310034" y="6155844"/>
            <a:ext cx="3571929" cy="632864"/>
          </a:xfrm>
          <a:prstGeom prst="rect">
            <a:avLst/>
          </a:prstGeom>
        </p:spPr>
      </p:pic>
    </p:spTree>
    <p:extLst>
      <p:ext uri="{BB962C8B-B14F-4D97-AF65-F5344CB8AC3E}">
        <p14:creationId xmlns:p14="http://schemas.microsoft.com/office/powerpoint/2010/main" val="228409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Course Eligibility Rules</a:t>
            </a:r>
          </a:p>
        </p:txBody>
      </p:sp>
      <p:sp>
        <p:nvSpPr>
          <p:cNvPr id="7" name="Content Placeholder 6"/>
          <p:cNvSpPr>
            <a:spLocks noGrp="1"/>
          </p:cNvSpPr>
          <p:nvPr>
            <p:ph idx="1"/>
          </p:nvPr>
        </p:nvSpPr>
        <p:spPr/>
        <p:txBody>
          <a:bodyPr>
            <a:normAutofit fontScale="77500" lnSpcReduction="20000"/>
          </a:bodyPr>
          <a:lstStyle/>
          <a:p>
            <a:pPr marL="0" indent="0">
              <a:lnSpc>
                <a:spcPct val="100000"/>
              </a:lnSpc>
              <a:spcBef>
                <a:spcPts val="600"/>
              </a:spcBef>
              <a:buNone/>
            </a:pPr>
            <a:r>
              <a:rPr lang="en-US" sz="5100" b="1" dirty="0">
                <a:latin typeface="Calibri" panose="020F0502020204030204" pitchFamily="34" charset="0"/>
                <a:cs typeface="Calibri" panose="020F0502020204030204" pitchFamily="34" charset="0"/>
              </a:rPr>
              <a:t>Students must complete their first 15 credits in Level I courses, which include:</a:t>
            </a:r>
          </a:p>
          <a:p>
            <a:pPr marL="1028700" lvl="1" indent="-571500">
              <a:lnSpc>
                <a:spcPct val="100000"/>
              </a:lnSpc>
              <a:spcBef>
                <a:spcPts val="600"/>
              </a:spcBef>
              <a:buFont typeface="Wingdings" panose="05000000000000000000" pitchFamily="2" charset="2"/>
              <a:buChar char="§"/>
            </a:pPr>
            <a:r>
              <a:rPr lang="en-US" sz="4100" dirty="0">
                <a:latin typeface="Calibri" panose="020F0502020204030204" pitchFamily="34" charset="0"/>
                <a:cs typeface="Calibri" panose="020F0502020204030204" pitchFamily="34" charset="0"/>
              </a:rPr>
              <a:t>Transferable courses</a:t>
            </a:r>
          </a:p>
          <a:p>
            <a:pPr marL="1028700" lvl="1" indent="-571500">
              <a:lnSpc>
                <a:spcPct val="100000"/>
              </a:lnSpc>
              <a:spcBef>
                <a:spcPts val="600"/>
              </a:spcBef>
              <a:buFont typeface="Wingdings" panose="05000000000000000000" pitchFamily="2" charset="2"/>
              <a:buChar char="§"/>
            </a:pPr>
            <a:r>
              <a:rPr lang="en-US" sz="4100" dirty="0">
                <a:latin typeface="Calibri" panose="020F0502020204030204" pitchFamily="34" charset="0"/>
                <a:cs typeface="Calibri" panose="020F0502020204030204" pitchFamily="34" charset="0"/>
              </a:rPr>
              <a:t>Courses in IT, Computer Science, Anatomy &amp; Physiology, foreign language</a:t>
            </a:r>
          </a:p>
          <a:p>
            <a:pPr marL="1028700" lvl="1" indent="-571500">
              <a:lnSpc>
                <a:spcPct val="100000"/>
              </a:lnSpc>
              <a:spcBef>
                <a:spcPts val="600"/>
              </a:spcBef>
              <a:buFont typeface="Wingdings" panose="05000000000000000000" pitchFamily="2" charset="2"/>
              <a:buChar char="§"/>
            </a:pPr>
            <a:r>
              <a:rPr lang="en-US" sz="4100" dirty="0">
                <a:latin typeface="Calibri" panose="020F0502020204030204" pitchFamily="34" charset="0"/>
                <a:cs typeface="Calibri" panose="020F0502020204030204" pitchFamily="34" charset="0"/>
              </a:rPr>
              <a:t>Courses that are part of a technical certificate</a:t>
            </a:r>
          </a:p>
          <a:p>
            <a:pPr marL="1028700" lvl="1" indent="-571500">
              <a:lnSpc>
                <a:spcPct val="100000"/>
              </a:lnSpc>
              <a:spcBef>
                <a:spcPts val="600"/>
              </a:spcBef>
              <a:buFont typeface="Wingdings" panose="05000000000000000000" pitchFamily="2" charset="2"/>
              <a:buChar char="§"/>
            </a:pPr>
            <a:r>
              <a:rPr lang="en-US" sz="4100" dirty="0">
                <a:latin typeface="Calibri" panose="020F0502020204030204" pitchFamily="34" charset="0"/>
                <a:cs typeface="Calibri" panose="020F0502020204030204" pitchFamily="34" charset="0"/>
              </a:rPr>
              <a:t>Courses that are part of a 15- or 30-credit pathway</a:t>
            </a:r>
          </a:p>
          <a:p>
            <a:pPr marL="1028700" lvl="1" indent="-571500">
              <a:lnSpc>
                <a:spcPct val="100000"/>
              </a:lnSpc>
              <a:spcBef>
                <a:spcPts val="600"/>
              </a:spcBef>
              <a:buFont typeface="Wingdings" panose="05000000000000000000" pitchFamily="2" charset="2"/>
              <a:buChar char="§"/>
            </a:pPr>
            <a:r>
              <a:rPr lang="en-US" sz="4100" dirty="0">
                <a:latin typeface="Calibri" panose="020F0502020204030204" pitchFamily="34" charset="0"/>
                <a:cs typeface="Calibri" panose="020F0502020204030204" pitchFamily="34" charset="0"/>
              </a:rPr>
              <a:t>Courses in study skills, academic or career success</a:t>
            </a:r>
            <a:endParaRPr lang="en-US" sz="39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310035" y="6187036"/>
            <a:ext cx="3571929" cy="632864"/>
          </a:xfrm>
          <a:prstGeom prst="rect">
            <a:avLst/>
          </a:prstGeom>
        </p:spPr>
      </p:pic>
    </p:spTree>
    <p:extLst>
      <p:ext uri="{BB962C8B-B14F-4D97-AF65-F5344CB8AC3E}">
        <p14:creationId xmlns:p14="http://schemas.microsoft.com/office/powerpoint/2010/main" val="3787908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Course Eligibility Rules</a:t>
            </a:r>
          </a:p>
        </p:txBody>
      </p:sp>
      <p:sp>
        <p:nvSpPr>
          <p:cNvPr id="7" name="Content Placeholder 6"/>
          <p:cNvSpPr>
            <a:spLocks noGrp="1"/>
          </p:cNvSpPr>
          <p:nvPr>
            <p:ph idx="1"/>
          </p:nvPr>
        </p:nvSpPr>
        <p:spPr>
          <a:xfrm>
            <a:off x="1097280" y="1845734"/>
            <a:ext cx="10302240" cy="4023360"/>
          </a:xfrm>
        </p:spPr>
        <p:txBody>
          <a:bodyPr>
            <a:noAutofit/>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Colleges must post their Level I courses – see website for details</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Once a student completes the First 15 credit hours in Level I, he or she can enroll in Level II courses</a:t>
            </a:r>
          </a:p>
          <a:p>
            <a:pPr marL="781200" lvl="1" indent="-457200">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Level II courses are any other allowable college courses for which a student meets the prerequisites</a:t>
            </a:r>
            <a:endParaRPr lang="en-US" sz="26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310035" y="6168544"/>
            <a:ext cx="3571929" cy="632864"/>
          </a:xfrm>
          <a:prstGeom prst="rect">
            <a:avLst/>
          </a:prstGeom>
        </p:spPr>
      </p:pic>
    </p:spTree>
    <p:extLst>
      <p:ext uri="{BB962C8B-B14F-4D97-AF65-F5344CB8AC3E}">
        <p14:creationId xmlns:p14="http://schemas.microsoft.com/office/powerpoint/2010/main" val="553451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Course Eligibility Rules</a:t>
            </a:r>
          </a:p>
        </p:txBody>
      </p:sp>
      <p:sp>
        <p:nvSpPr>
          <p:cNvPr id="7" name="Content Placeholder 6"/>
          <p:cNvSpPr>
            <a:spLocks noGrp="1"/>
          </p:cNvSpPr>
          <p:nvPr>
            <p:ph idx="1"/>
          </p:nvPr>
        </p:nvSpPr>
        <p:spPr/>
        <p:txBody>
          <a:bodyPr>
            <a:noAutofit/>
          </a:bodyPr>
          <a:lstStyle/>
          <a:p>
            <a:pPr marL="0" indent="0">
              <a:lnSpc>
                <a:spcPct val="100000"/>
              </a:lnSpc>
              <a:spcBef>
                <a:spcPts val="300"/>
              </a:spcBef>
              <a:spcAft>
                <a:spcPts val="0"/>
              </a:spcAft>
              <a:buNone/>
            </a:pPr>
            <a:r>
              <a:rPr lang="en-US" sz="3200" b="1" dirty="0">
                <a:latin typeface="Calibri" panose="020F0502020204030204" pitchFamily="34" charset="0"/>
                <a:cs typeface="Calibri" panose="020F0502020204030204" pitchFamily="34" charset="0"/>
              </a:rPr>
              <a:t>Non-allowable courses include</a:t>
            </a:r>
            <a:r>
              <a:rPr lang="en-US" sz="3200" dirty="0">
                <a:latin typeface="Calibri" panose="020F0502020204030204" pitchFamily="34" charset="0"/>
                <a:cs typeface="Calibri" panose="020F0502020204030204" pitchFamily="34" charset="0"/>
              </a:rPr>
              <a:t>:	</a:t>
            </a:r>
          </a:p>
          <a:p>
            <a:pPr marL="914400" lvl="1" indent="-457200">
              <a:lnSpc>
                <a:spcPct val="100000"/>
              </a:lnSpc>
              <a:spcBef>
                <a:spcPts val="300"/>
              </a:spcBef>
              <a:spcAft>
                <a:spcPts val="0"/>
              </a:spcAft>
              <a:buFont typeface="Wingdings" panose="05000000000000000000" pitchFamily="2" charset="2"/>
              <a:buChar char="§"/>
            </a:pPr>
            <a:r>
              <a:rPr lang="en-US" sz="3000" dirty="0">
                <a:latin typeface="Calibri" panose="020F0502020204030204" pitchFamily="34" charset="0"/>
                <a:cs typeface="Calibri" panose="020F0502020204030204" pitchFamily="34" charset="0"/>
              </a:rPr>
              <a:t>Private applied courses with one-on-one instruction (such as performing art lessons)</a:t>
            </a:r>
          </a:p>
          <a:p>
            <a:pPr marL="914400" lvl="1" indent="-457200">
              <a:lnSpc>
                <a:spcPct val="100000"/>
              </a:lnSpc>
              <a:spcBef>
                <a:spcPts val="300"/>
              </a:spcBef>
              <a:spcAft>
                <a:spcPts val="0"/>
              </a:spcAft>
              <a:buFont typeface="Wingdings" panose="05000000000000000000" pitchFamily="2" charset="2"/>
              <a:buChar char="§"/>
            </a:pPr>
            <a:r>
              <a:rPr lang="en-US" sz="3000" dirty="0">
                <a:latin typeface="Calibri" panose="020F0502020204030204" pitchFamily="34" charset="0"/>
                <a:cs typeface="Calibri" panose="020F0502020204030204" pitchFamily="34" charset="0"/>
              </a:rPr>
              <a:t>Courses with high fees</a:t>
            </a:r>
          </a:p>
          <a:p>
            <a:pPr marL="914400" lvl="1" indent="-457200">
              <a:lnSpc>
                <a:spcPct val="100000"/>
              </a:lnSpc>
              <a:spcBef>
                <a:spcPts val="300"/>
              </a:spcBef>
              <a:spcAft>
                <a:spcPts val="0"/>
              </a:spcAft>
              <a:buFont typeface="Wingdings" panose="05000000000000000000" pitchFamily="2" charset="2"/>
              <a:buChar char="§"/>
            </a:pPr>
            <a:r>
              <a:rPr lang="en-US" sz="3000" dirty="0">
                <a:latin typeface="Calibri" panose="020F0502020204030204" pitchFamily="34" charset="0"/>
                <a:cs typeface="Calibri" panose="020F0502020204030204" pitchFamily="34" charset="0"/>
              </a:rPr>
              <a:t>Study abroad courses</a:t>
            </a:r>
          </a:p>
          <a:p>
            <a:pPr marL="914400" lvl="1" indent="-457200">
              <a:lnSpc>
                <a:spcPct val="100000"/>
              </a:lnSpc>
              <a:spcBef>
                <a:spcPts val="300"/>
              </a:spcBef>
              <a:spcAft>
                <a:spcPts val="0"/>
              </a:spcAft>
              <a:buFont typeface="Wingdings" panose="05000000000000000000" pitchFamily="2" charset="2"/>
              <a:buChar char="§"/>
            </a:pPr>
            <a:r>
              <a:rPr lang="en-US" sz="3000" dirty="0">
                <a:latin typeface="Calibri" panose="020F0502020204030204" pitchFamily="34" charset="0"/>
                <a:cs typeface="Calibri" panose="020F0502020204030204" pitchFamily="34" charset="0"/>
              </a:rPr>
              <a:t>Physical education courses</a:t>
            </a:r>
          </a:p>
          <a:p>
            <a:pPr marL="914400" lvl="1" indent="-457200">
              <a:lnSpc>
                <a:spcPct val="100000"/>
              </a:lnSpc>
              <a:spcBef>
                <a:spcPts val="300"/>
              </a:spcBef>
              <a:spcAft>
                <a:spcPts val="0"/>
              </a:spcAft>
              <a:buFont typeface="Wingdings" panose="05000000000000000000" pitchFamily="2" charset="2"/>
              <a:buChar char="§"/>
            </a:pPr>
            <a:r>
              <a:rPr lang="en-US" sz="3000" dirty="0">
                <a:latin typeface="Calibri" panose="020F0502020204030204" pitchFamily="34" charset="0"/>
                <a:cs typeface="Calibri" panose="020F0502020204030204" pitchFamily="34" charset="0"/>
              </a:rPr>
              <a:t>Pass/Fail graded courses</a:t>
            </a:r>
          </a:p>
          <a:p>
            <a:pPr marL="914400" lvl="1" indent="-457200">
              <a:lnSpc>
                <a:spcPct val="100000"/>
              </a:lnSpc>
              <a:spcBef>
                <a:spcPts val="300"/>
              </a:spcBef>
              <a:spcAft>
                <a:spcPts val="0"/>
              </a:spcAft>
              <a:buFont typeface="Wingdings" panose="05000000000000000000" pitchFamily="2" charset="2"/>
              <a:buChar char="§"/>
            </a:pPr>
            <a:r>
              <a:rPr lang="en-US" sz="3000" dirty="0">
                <a:latin typeface="Calibri" panose="020F0502020204030204" pitchFamily="34" charset="0"/>
                <a:cs typeface="Calibri" panose="020F0502020204030204" pitchFamily="34" charset="0"/>
              </a:rPr>
              <a:t>Remedial courses or sectarian/religious courses</a:t>
            </a:r>
          </a:p>
        </p:txBody>
      </p:sp>
      <p:pic>
        <p:nvPicPr>
          <p:cNvPr id="4" name="Picture 3"/>
          <p:cNvPicPr>
            <a:picLocks noChangeAspect="1"/>
          </p:cNvPicPr>
          <p:nvPr/>
        </p:nvPicPr>
        <p:blipFill>
          <a:blip r:embed="rId2"/>
          <a:stretch>
            <a:fillRect/>
          </a:stretch>
        </p:blipFill>
        <p:spPr>
          <a:xfrm>
            <a:off x="4310034" y="6168544"/>
            <a:ext cx="3571929" cy="632864"/>
          </a:xfrm>
          <a:prstGeom prst="rect">
            <a:avLst/>
          </a:prstGeom>
        </p:spPr>
      </p:pic>
    </p:spTree>
    <p:extLst>
      <p:ext uri="{BB962C8B-B14F-4D97-AF65-F5344CB8AC3E}">
        <p14:creationId xmlns:p14="http://schemas.microsoft.com/office/powerpoint/2010/main" val="2721624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are other requirements?</a:t>
            </a:r>
          </a:p>
        </p:txBody>
      </p:sp>
      <p:sp>
        <p:nvSpPr>
          <p:cNvPr id="7" name="Content Placeholder 6"/>
          <p:cNvSpPr>
            <a:spLocks noGrp="1"/>
          </p:cNvSpPr>
          <p:nvPr>
            <p:ph idx="1"/>
          </p:nvPr>
        </p:nvSpPr>
        <p:spPr/>
        <p:txBody>
          <a:bodyPr>
            <a:no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Grades</a:t>
            </a:r>
            <a:r>
              <a:rPr lang="en-US" sz="3200" dirty="0">
                <a:latin typeface="Calibri" panose="020F0502020204030204" pitchFamily="34" charset="0"/>
                <a:cs typeface="Calibri" panose="020F0502020204030204" pitchFamily="34" charset="0"/>
              </a:rPr>
              <a:t>	</a:t>
            </a:r>
          </a:p>
          <a:p>
            <a:pPr marL="914400" lvl="1" indent="-457200">
              <a:lnSpc>
                <a:spcPct val="100000"/>
              </a:lnSpc>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College Credit Plus grades earned in the college course is the same grade that will be on the high school transcript</a:t>
            </a:r>
          </a:p>
          <a:p>
            <a:pPr marL="914400" lvl="1" indent="-457200">
              <a:lnSpc>
                <a:spcPct val="100000"/>
              </a:lnSpc>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CCP course grades will be factored into the high school and college GPAs</a:t>
            </a:r>
          </a:p>
        </p:txBody>
      </p:sp>
      <p:pic>
        <p:nvPicPr>
          <p:cNvPr id="4" name="Picture 3"/>
          <p:cNvPicPr>
            <a:picLocks noChangeAspect="1"/>
          </p:cNvPicPr>
          <p:nvPr/>
        </p:nvPicPr>
        <p:blipFill>
          <a:blip r:embed="rId2"/>
          <a:stretch>
            <a:fillRect/>
          </a:stretch>
        </p:blipFill>
        <p:spPr>
          <a:xfrm>
            <a:off x="4310034" y="6179900"/>
            <a:ext cx="3571929" cy="632864"/>
          </a:xfrm>
          <a:prstGeom prst="rect">
            <a:avLst/>
          </a:prstGeom>
        </p:spPr>
      </p:pic>
    </p:spTree>
    <p:extLst>
      <p:ext uri="{BB962C8B-B14F-4D97-AF65-F5344CB8AC3E}">
        <p14:creationId xmlns:p14="http://schemas.microsoft.com/office/powerpoint/2010/main" val="175484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is College Credit Plus?</a:t>
            </a:r>
          </a:p>
        </p:txBody>
      </p:sp>
      <p:sp>
        <p:nvSpPr>
          <p:cNvPr id="7" name="Content Placeholder 6"/>
          <p:cNvSpPr>
            <a:spLocks noGrp="1"/>
          </p:cNvSpPr>
          <p:nvPr>
            <p:ph idx="1"/>
          </p:nvPr>
        </p:nvSpPr>
        <p:spPr>
          <a:xfrm>
            <a:off x="581192" y="2057073"/>
            <a:ext cx="11029615" cy="3678303"/>
          </a:xfrm>
        </p:spPr>
        <p:txBody>
          <a:bodyPr>
            <a:normAutofit/>
          </a:bodyPr>
          <a:lstStyle/>
          <a:p>
            <a:pPr marL="0" indent="0" algn="ctr">
              <a:lnSpc>
                <a:spcPct val="100000"/>
              </a:lnSpc>
              <a:spcBef>
                <a:spcPts val="1200"/>
              </a:spcBef>
              <a:buNone/>
            </a:pPr>
            <a:r>
              <a:rPr lang="en-US" sz="4000" b="1" dirty="0">
                <a:latin typeface="Calibri" panose="020F0502020204030204" pitchFamily="34" charset="0"/>
                <a:cs typeface="Calibri" panose="020F0502020204030204" pitchFamily="34" charset="0"/>
              </a:rPr>
              <a:t>College Credit Plus is Ohio’s dual credit program </a:t>
            </a:r>
          </a:p>
          <a:p>
            <a:pPr lvl="1">
              <a:lnSpc>
                <a:spcPct val="100000"/>
              </a:lnSpc>
              <a:spcBef>
                <a:spcPts val="12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Students can earn high school and college credit at the same time</a:t>
            </a:r>
          </a:p>
          <a:p>
            <a:pPr lvl="1">
              <a:lnSpc>
                <a:spcPct val="100000"/>
              </a:lnSpc>
              <a:spcBef>
                <a:spcPts val="12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Students enroll in college courses and adhere to the policies and requirements of the college</a:t>
            </a:r>
          </a:p>
        </p:txBody>
      </p:sp>
      <p:pic>
        <p:nvPicPr>
          <p:cNvPr id="9" name="Picture 8"/>
          <p:cNvPicPr>
            <a:picLocks noChangeAspect="1"/>
          </p:cNvPicPr>
          <p:nvPr/>
        </p:nvPicPr>
        <p:blipFill>
          <a:blip r:embed="rId2"/>
          <a:stretch>
            <a:fillRect/>
          </a:stretch>
        </p:blipFill>
        <p:spPr>
          <a:xfrm>
            <a:off x="4310034" y="5735376"/>
            <a:ext cx="3571929" cy="632864"/>
          </a:xfrm>
          <a:prstGeom prst="rect">
            <a:avLst/>
          </a:prstGeom>
        </p:spPr>
      </p:pic>
    </p:spTree>
    <p:extLst>
      <p:ext uri="{BB962C8B-B14F-4D97-AF65-F5344CB8AC3E}">
        <p14:creationId xmlns:p14="http://schemas.microsoft.com/office/powerpoint/2010/main" val="259189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are other requirements?</a:t>
            </a:r>
          </a:p>
        </p:txBody>
      </p:sp>
      <p:sp>
        <p:nvSpPr>
          <p:cNvPr id="7" name="Content Placeholder 6"/>
          <p:cNvSpPr>
            <a:spLocks noGrp="1"/>
          </p:cNvSpPr>
          <p:nvPr>
            <p:ph idx="1"/>
          </p:nvPr>
        </p:nvSpPr>
        <p:spPr/>
        <p:txBody>
          <a:bodyPr>
            <a:no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Grade Weighting</a:t>
            </a:r>
            <a:r>
              <a:rPr lang="en-US" sz="3200" dirty="0">
                <a:latin typeface="Calibri" panose="020F0502020204030204" pitchFamily="34" charset="0"/>
                <a:cs typeface="Calibri" panose="020F0502020204030204" pitchFamily="34" charset="0"/>
              </a:rPr>
              <a:t>	</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If a high school uses a weighted grading scale for Advanced Placement, International Baccalaureate, or Honors courses in a subject area:</a:t>
            </a:r>
          </a:p>
          <a:p>
            <a:pPr lvl="1">
              <a:lnSpc>
                <a:spcPct val="100000"/>
              </a:lnSpc>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Then College Credit Plus courses in the subject area will be weighted using the same scale in order to calculate the student’s grade point average and class rank</a:t>
            </a:r>
          </a:p>
        </p:txBody>
      </p:sp>
      <p:pic>
        <p:nvPicPr>
          <p:cNvPr id="4" name="Picture 3"/>
          <p:cNvPicPr>
            <a:picLocks noChangeAspect="1"/>
          </p:cNvPicPr>
          <p:nvPr/>
        </p:nvPicPr>
        <p:blipFill>
          <a:blip r:embed="rId2"/>
          <a:stretch>
            <a:fillRect/>
          </a:stretch>
        </p:blipFill>
        <p:spPr>
          <a:xfrm>
            <a:off x="4310034" y="6155844"/>
            <a:ext cx="3571929" cy="632864"/>
          </a:xfrm>
          <a:prstGeom prst="rect">
            <a:avLst/>
          </a:prstGeom>
        </p:spPr>
      </p:pic>
    </p:spTree>
    <p:extLst>
      <p:ext uri="{BB962C8B-B14F-4D97-AF65-F5344CB8AC3E}">
        <p14:creationId xmlns:p14="http://schemas.microsoft.com/office/powerpoint/2010/main" val="3644525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are other requirements?</a:t>
            </a:r>
          </a:p>
        </p:txBody>
      </p:sp>
      <p:sp>
        <p:nvSpPr>
          <p:cNvPr id="7" name="Content Placeholder 6"/>
          <p:cNvSpPr>
            <a:spLocks noGrp="1"/>
          </p:cNvSpPr>
          <p:nvPr>
            <p:ph idx="1"/>
          </p:nvPr>
        </p:nvSpPr>
        <p:spPr/>
        <p:txBody>
          <a:bodyPr>
            <a:noAutofit/>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should consider courses in a career pathway that interests them</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should ask about pathways that identify courses leading to a major or degree requirements</a:t>
            </a:r>
          </a:p>
        </p:txBody>
      </p:sp>
      <p:pic>
        <p:nvPicPr>
          <p:cNvPr id="4" name="Picture 3"/>
          <p:cNvPicPr>
            <a:picLocks noChangeAspect="1"/>
          </p:cNvPicPr>
          <p:nvPr/>
        </p:nvPicPr>
        <p:blipFill>
          <a:blip r:embed="rId2"/>
          <a:stretch>
            <a:fillRect/>
          </a:stretch>
        </p:blipFill>
        <p:spPr>
          <a:xfrm>
            <a:off x="4310035" y="6168544"/>
            <a:ext cx="3571929" cy="632864"/>
          </a:xfrm>
          <a:prstGeom prst="rect">
            <a:avLst/>
          </a:prstGeom>
        </p:spPr>
      </p:pic>
    </p:spTree>
    <p:extLst>
      <p:ext uri="{BB962C8B-B14F-4D97-AF65-F5344CB8AC3E}">
        <p14:creationId xmlns:p14="http://schemas.microsoft.com/office/powerpoint/2010/main" val="3296912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are other requirements?</a:t>
            </a:r>
          </a:p>
        </p:txBody>
      </p:sp>
      <p:sp>
        <p:nvSpPr>
          <p:cNvPr id="7" name="Content Placeholder 6"/>
          <p:cNvSpPr>
            <a:spLocks noGrp="1"/>
          </p:cNvSpPr>
          <p:nvPr>
            <p:ph idx="1"/>
          </p:nvPr>
        </p:nvSpPr>
        <p:spPr/>
        <p:txBody>
          <a:bodyPr>
            <a:noAutofit/>
          </a:bodyPr>
          <a:lstStyle/>
          <a:p>
            <a:pPr marL="0" indent="0">
              <a:lnSpc>
                <a:spcPct val="100000"/>
              </a:lnSpc>
              <a:spcBef>
                <a:spcPts val="300"/>
              </a:spcBef>
              <a:buNone/>
            </a:pPr>
            <a:r>
              <a:rPr lang="en-US" sz="3200" b="1" dirty="0">
                <a:latin typeface="Calibri" panose="020F0502020204030204" pitchFamily="34" charset="0"/>
                <a:cs typeface="Calibri" panose="020F0502020204030204" pitchFamily="34" charset="0"/>
              </a:rPr>
              <a:t>Graduation Requirements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may take College Credit Plus courses in subject areas that will satisfy graduation requirements</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must work with school counselors to ensure they are meeting any mandatory testing or other high school graduation requirements</a:t>
            </a:r>
          </a:p>
        </p:txBody>
      </p:sp>
      <p:pic>
        <p:nvPicPr>
          <p:cNvPr id="4" name="Picture 3"/>
          <p:cNvPicPr>
            <a:picLocks noChangeAspect="1"/>
          </p:cNvPicPr>
          <p:nvPr/>
        </p:nvPicPr>
        <p:blipFill>
          <a:blip r:embed="rId2"/>
          <a:stretch>
            <a:fillRect/>
          </a:stretch>
        </p:blipFill>
        <p:spPr>
          <a:xfrm>
            <a:off x="4310035" y="6181244"/>
            <a:ext cx="3571929" cy="632864"/>
          </a:xfrm>
          <a:prstGeom prst="rect">
            <a:avLst/>
          </a:prstGeom>
        </p:spPr>
      </p:pic>
    </p:spTree>
    <p:extLst>
      <p:ext uri="{BB962C8B-B14F-4D97-AF65-F5344CB8AC3E}">
        <p14:creationId xmlns:p14="http://schemas.microsoft.com/office/powerpoint/2010/main" val="2034032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many classes can students take?</a:t>
            </a:r>
          </a:p>
        </p:txBody>
      </p:sp>
      <p:sp>
        <p:nvSpPr>
          <p:cNvPr id="7" name="Content Placeholder 6"/>
          <p:cNvSpPr>
            <a:spLocks noGrp="1"/>
          </p:cNvSpPr>
          <p:nvPr>
            <p:ph idx="1"/>
          </p:nvPr>
        </p:nvSpPr>
        <p:spPr>
          <a:xfrm>
            <a:off x="581192" y="1737360"/>
            <a:ext cx="11029616" cy="4176983"/>
          </a:xfrm>
        </p:spPr>
        <p:txBody>
          <a:bodyPr>
            <a:noAutofit/>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Students may be enrolled in up to 30 credits per year, which includes high school courses: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Calculation:</a:t>
            </a:r>
          </a:p>
          <a:p>
            <a:pPr marL="0" indent="0" algn="ctr">
              <a:lnSpc>
                <a:spcPct val="100000"/>
              </a:lnSpc>
              <a:spcBef>
                <a:spcPts val="1200"/>
              </a:spcBef>
              <a:spcAft>
                <a:spcPts val="1200"/>
              </a:spcAft>
              <a:buNone/>
            </a:pPr>
            <a:r>
              <a:rPr lang="en-US" sz="3200" dirty="0">
                <a:latin typeface="Calibri" panose="020F0502020204030204" pitchFamily="34" charset="0"/>
                <a:cs typeface="Calibri" panose="020F0502020204030204" pitchFamily="34" charset="0"/>
              </a:rPr>
              <a:t>30 – (secondary school units x 3) = max CCP credits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The maximum number of credits allowable for a student while participating in the program is 120</a:t>
            </a:r>
          </a:p>
        </p:txBody>
      </p:sp>
      <p:pic>
        <p:nvPicPr>
          <p:cNvPr id="4" name="Picture 3"/>
          <p:cNvPicPr>
            <a:picLocks noChangeAspect="1"/>
          </p:cNvPicPr>
          <p:nvPr/>
        </p:nvPicPr>
        <p:blipFill>
          <a:blip r:embed="rId2"/>
          <a:stretch>
            <a:fillRect/>
          </a:stretch>
        </p:blipFill>
        <p:spPr>
          <a:xfrm>
            <a:off x="4287810" y="6168544"/>
            <a:ext cx="3571929" cy="632864"/>
          </a:xfrm>
          <a:prstGeom prst="rect">
            <a:avLst/>
          </a:prstGeom>
        </p:spPr>
      </p:pic>
    </p:spTree>
    <p:extLst>
      <p:ext uri="{BB962C8B-B14F-4D97-AF65-F5344CB8AC3E}">
        <p14:creationId xmlns:p14="http://schemas.microsoft.com/office/powerpoint/2010/main" val="3056145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many classes can students take?</a:t>
            </a:r>
          </a:p>
        </p:txBody>
      </p:sp>
      <p:sp>
        <p:nvSpPr>
          <p:cNvPr id="7" name="Content Placeholder 6"/>
          <p:cNvSpPr>
            <a:spLocks noGrp="1"/>
          </p:cNvSpPr>
          <p:nvPr>
            <p:ph idx="1"/>
          </p:nvPr>
        </p:nvSpPr>
        <p:spPr/>
        <p:txBody>
          <a:bodyPr>
            <a:noAutofit/>
          </a:bodyPr>
          <a:lstStyle/>
          <a:p>
            <a:pPr marL="0" indent="0">
              <a:lnSpc>
                <a:spcPct val="100000"/>
              </a:lnSpc>
              <a:spcBef>
                <a:spcPts val="300"/>
              </a:spcBef>
              <a:buNone/>
            </a:pPr>
            <a:r>
              <a:rPr lang="en-US" sz="3200" dirty="0">
                <a:latin typeface="Calibri" panose="020F0502020204030204" pitchFamily="34" charset="0"/>
                <a:cs typeface="Calibri" panose="020F0502020204030204" pitchFamily="34" charset="0"/>
              </a:rPr>
              <a:t>If a student enrolls in more than 30 credits for the year, the school will discuss with the student whether to:</a:t>
            </a:r>
          </a:p>
          <a:p>
            <a:pPr lvl="1">
              <a:lnSpc>
                <a:spcPct val="100000"/>
              </a:lnSpc>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Drop the course (prior to the no-fault withdrawal date) or </a:t>
            </a:r>
          </a:p>
          <a:p>
            <a:pPr lvl="1">
              <a:lnSpc>
                <a:spcPct val="100000"/>
              </a:lnSpc>
              <a:spcBef>
                <a:spcPts val="300"/>
              </a:spcBef>
              <a:buFont typeface="Wingdings" panose="05000000000000000000" pitchFamily="2" charset="2"/>
              <a:buChar char="§"/>
            </a:pPr>
            <a:endParaRPr lang="en-US" sz="3000" dirty="0">
              <a:latin typeface="Calibri" panose="020F0502020204030204" pitchFamily="34" charset="0"/>
              <a:cs typeface="Calibri" panose="020F0502020204030204" pitchFamily="34" charset="0"/>
            </a:endParaRPr>
          </a:p>
          <a:p>
            <a:pPr lvl="1">
              <a:lnSpc>
                <a:spcPct val="100000"/>
              </a:lnSpc>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Pay for the entire course (including tuition, fees, books) at the college’s standard rates (Option A)</a:t>
            </a:r>
          </a:p>
        </p:txBody>
      </p:sp>
      <p:pic>
        <p:nvPicPr>
          <p:cNvPr id="4" name="Picture 3"/>
          <p:cNvPicPr>
            <a:picLocks noChangeAspect="1"/>
          </p:cNvPicPr>
          <p:nvPr/>
        </p:nvPicPr>
        <p:blipFill>
          <a:blip r:embed="rId2"/>
          <a:stretch>
            <a:fillRect/>
          </a:stretch>
        </p:blipFill>
        <p:spPr>
          <a:xfrm>
            <a:off x="4310034" y="6188662"/>
            <a:ext cx="3571929" cy="632864"/>
          </a:xfrm>
          <a:prstGeom prst="rect">
            <a:avLst/>
          </a:prstGeom>
        </p:spPr>
      </p:pic>
    </p:spTree>
    <p:extLst>
      <p:ext uri="{BB962C8B-B14F-4D97-AF65-F5344CB8AC3E}">
        <p14:creationId xmlns:p14="http://schemas.microsoft.com/office/powerpoint/2010/main" val="1337727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differences between high school &amp; college?</a:t>
            </a:r>
          </a:p>
        </p:txBody>
      </p:sp>
      <p:sp>
        <p:nvSpPr>
          <p:cNvPr id="7" name="Content Placeholder 6"/>
          <p:cNvSpPr>
            <a:spLocks noGrp="1"/>
          </p:cNvSpPr>
          <p:nvPr>
            <p:ph idx="1"/>
          </p:nvPr>
        </p:nvSpPr>
        <p:spPr/>
        <p:txBody>
          <a:bodyPr>
            <a:no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Tests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High School: Tests are sometimes given weekly or at the end of the chapter</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 Tests are generally fewer in number and cover more material</a:t>
            </a:r>
          </a:p>
        </p:txBody>
      </p:sp>
      <p:pic>
        <p:nvPicPr>
          <p:cNvPr id="4" name="Picture 3"/>
          <p:cNvPicPr>
            <a:picLocks noChangeAspect="1"/>
          </p:cNvPicPr>
          <p:nvPr/>
        </p:nvPicPr>
        <p:blipFill>
          <a:blip r:embed="rId2"/>
          <a:stretch>
            <a:fillRect/>
          </a:stretch>
        </p:blipFill>
        <p:spPr>
          <a:xfrm>
            <a:off x="4310034" y="6192174"/>
            <a:ext cx="3571929" cy="632864"/>
          </a:xfrm>
          <a:prstGeom prst="rect">
            <a:avLst/>
          </a:prstGeom>
        </p:spPr>
      </p:pic>
    </p:spTree>
    <p:extLst>
      <p:ext uri="{BB962C8B-B14F-4D97-AF65-F5344CB8AC3E}">
        <p14:creationId xmlns:p14="http://schemas.microsoft.com/office/powerpoint/2010/main" val="271666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differences between high school &amp; college?</a:t>
            </a:r>
          </a:p>
        </p:txBody>
      </p:sp>
      <p:sp>
        <p:nvSpPr>
          <p:cNvPr id="7" name="Content Placeholder 6"/>
          <p:cNvSpPr>
            <a:spLocks noGrp="1"/>
          </p:cNvSpPr>
          <p:nvPr>
            <p:ph idx="1"/>
          </p:nvPr>
        </p:nvSpPr>
        <p:spPr/>
        <p:txBody>
          <a:bodyPr>
            <a:no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Study Time</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High School: Required homework ranges between 1 to 3 hours per day</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 Standard rule of 2 to 3 hours of homework for every hour spent in class (3 to 5 hours per day)</a:t>
            </a:r>
          </a:p>
        </p:txBody>
      </p:sp>
      <p:pic>
        <p:nvPicPr>
          <p:cNvPr id="4" name="Picture 3"/>
          <p:cNvPicPr>
            <a:picLocks noChangeAspect="1"/>
          </p:cNvPicPr>
          <p:nvPr/>
        </p:nvPicPr>
        <p:blipFill>
          <a:blip r:embed="rId2"/>
          <a:stretch>
            <a:fillRect/>
          </a:stretch>
        </p:blipFill>
        <p:spPr>
          <a:xfrm>
            <a:off x="4310034" y="6182649"/>
            <a:ext cx="3571929" cy="632864"/>
          </a:xfrm>
          <a:prstGeom prst="rect">
            <a:avLst/>
          </a:prstGeom>
        </p:spPr>
      </p:pic>
    </p:spTree>
    <p:extLst>
      <p:ext uri="{BB962C8B-B14F-4D97-AF65-F5344CB8AC3E}">
        <p14:creationId xmlns:p14="http://schemas.microsoft.com/office/powerpoint/2010/main" val="3498980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differences between high school &amp; college?</a:t>
            </a:r>
          </a:p>
        </p:txBody>
      </p:sp>
      <p:sp>
        <p:nvSpPr>
          <p:cNvPr id="7" name="Content Placeholder 6"/>
          <p:cNvSpPr>
            <a:spLocks noGrp="1"/>
          </p:cNvSpPr>
          <p:nvPr>
            <p:ph idx="1"/>
          </p:nvPr>
        </p:nvSpPr>
        <p:spPr/>
        <p:txBody>
          <a:bodyPr>
            <a:no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Knowledge Acquisition </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High School: Information provided mostly in-class. Out-of-class research is minimal</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 Coursework will generally require more independent thinking, longer writing assignments, and out-of-class research</a:t>
            </a:r>
          </a:p>
        </p:txBody>
      </p:sp>
      <p:pic>
        <p:nvPicPr>
          <p:cNvPr id="4" name="Picture 3"/>
          <p:cNvPicPr>
            <a:picLocks noChangeAspect="1"/>
          </p:cNvPicPr>
          <p:nvPr/>
        </p:nvPicPr>
        <p:blipFill>
          <a:blip r:embed="rId2"/>
          <a:stretch>
            <a:fillRect/>
          </a:stretch>
        </p:blipFill>
        <p:spPr>
          <a:xfrm>
            <a:off x="4310035" y="6199736"/>
            <a:ext cx="3571929" cy="632864"/>
          </a:xfrm>
          <a:prstGeom prst="rect">
            <a:avLst/>
          </a:prstGeom>
        </p:spPr>
      </p:pic>
    </p:spTree>
    <p:extLst>
      <p:ext uri="{BB962C8B-B14F-4D97-AF65-F5344CB8AC3E}">
        <p14:creationId xmlns:p14="http://schemas.microsoft.com/office/powerpoint/2010/main" val="1627506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differences between high school &amp; college?</a:t>
            </a:r>
          </a:p>
        </p:txBody>
      </p:sp>
      <p:sp>
        <p:nvSpPr>
          <p:cNvPr id="7" name="Content Placeholder 6"/>
          <p:cNvSpPr>
            <a:spLocks noGrp="1"/>
          </p:cNvSpPr>
          <p:nvPr>
            <p:ph idx="1"/>
          </p:nvPr>
        </p:nvSpPr>
        <p:spPr/>
        <p:txBody>
          <a:bodyPr>
            <a:no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Grades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High School: Numerous quizzes, tests, and homework assignments</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 Few tests and fewer, if any, homework assignments will be used to determine final grades</a:t>
            </a:r>
          </a:p>
        </p:txBody>
      </p:sp>
      <p:pic>
        <p:nvPicPr>
          <p:cNvPr id="4" name="Picture 3"/>
          <p:cNvPicPr>
            <a:picLocks noChangeAspect="1"/>
          </p:cNvPicPr>
          <p:nvPr/>
        </p:nvPicPr>
        <p:blipFill>
          <a:blip r:embed="rId2"/>
          <a:stretch>
            <a:fillRect/>
          </a:stretch>
        </p:blipFill>
        <p:spPr>
          <a:xfrm>
            <a:off x="4310035" y="6168544"/>
            <a:ext cx="3571929" cy="632864"/>
          </a:xfrm>
          <a:prstGeom prst="rect">
            <a:avLst/>
          </a:prstGeom>
        </p:spPr>
      </p:pic>
    </p:spTree>
    <p:extLst>
      <p:ext uri="{BB962C8B-B14F-4D97-AF65-F5344CB8AC3E}">
        <p14:creationId xmlns:p14="http://schemas.microsoft.com/office/powerpoint/2010/main" val="1640836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differences between high school &amp; college?</a:t>
            </a:r>
          </a:p>
        </p:txBody>
      </p:sp>
      <p:sp>
        <p:nvSpPr>
          <p:cNvPr id="7" name="Content Placeholder 6"/>
          <p:cNvSpPr>
            <a:spLocks noGrp="1"/>
          </p:cNvSpPr>
          <p:nvPr>
            <p:ph idx="1"/>
          </p:nvPr>
        </p:nvSpPr>
        <p:spPr/>
        <p:txBody>
          <a:bodyPr>
            <a:norm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Role of Parents</a:t>
            </a:r>
          </a:p>
          <a:p>
            <a:pPr>
              <a:lnSpc>
                <a:spcPct val="100000"/>
              </a:lnSpc>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High School: Parents are strong advocates working closely with teachers and counselors</a:t>
            </a:r>
          </a:p>
          <a:p>
            <a:pPr>
              <a:lnSpc>
                <a:spcPct val="100000"/>
              </a:lnSpc>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College: Parent serves as a mentor and support for the student; the college views the student as independent decision-maker</a:t>
            </a:r>
          </a:p>
          <a:p>
            <a:pPr>
              <a:lnSpc>
                <a:spcPct val="100000"/>
              </a:lnSpc>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College: The Family Education Rights and Privacy Act (FERPA) protects student education records</a:t>
            </a:r>
          </a:p>
        </p:txBody>
      </p:sp>
      <p:pic>
        <p:nvPicPr>
          <p:cNvPr id="4" name="Picture 3"/>
          <p:cNvPicPr>
            <a:picLocks noChangeAspect="1"/>
          </p:cNvPicPr>
          <p:nvPr/>
        </p:nvPicPr>
        <p:blipFill>
          <a:blip r:embed="rId2"/>
          <a:stretch>
            <a:fillRect/>
          </a:stretch>
        </p:blipFill>
        <p:spPr>
          <a:xfrm>
            <a:off x="4310034" y="6181244"/>
            <a:ext cx="3571929" cy="632864"/>
          </a:xfrm>
          <a:prstGeom prst="rect">
            <a:avLst/>
          </a:prstGeom>
        </p:spPr>
      </p:pic>
    </p:spTree>
    <p:extLst>
      <p:ext uri="{BB962C8B-B14F-4D97-AF65-F5344CB8AC3E}">
        <p14:creationId xmlns:p14="http://schemas.microsoft.com/office/powerpoint/2010/main" val="148356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is College Credit Plus?</a:t>
            </a:r>
          </a:p>
        </p:txBody>
      </p:sp>
      <p:sp>
        <p:nvSpPr>
          <p:cNvPr id="7" name="Content Placeholder 6"/>
          <p:cNvSpPr>
            <a:spLocks noGrp="1"/>
          </p:cNvSpPr>
          <p:nvPr>
            <p:ph idx="1"/>
          </p:nvPr>
        </p:nvSpPr>
        <p:spPr/>
        <p:txBody>
          <a:bodyPr>
            <a:noAutofit/>
          </a:bodyPr>
          <a:lstStyle/>
          <a:p>
            <a:pPr marL="0" indent="0">
              <a:lnSpc>
                <a:spcPct val="100000"/>
              </a:lnSpc>
              <a:spcBef>
                <a:spcPts val="600"/>
              </a:spcBef>
              <a:buNone/>
            </a:pPr>
            <a:r>
              <a:rPr lang="en-US" sz="3200" dirty="0">
                <a:latin typeface="Calibri" panose="020F0502020204030204" pitchFamily="34" charset="0"/>
                <a:cs typeface="Calibri" panose="020F0502020204030204" pitchFamily="34" charset="0"/>
              </a:rPr>
              <a:t>Students in Grades 7 through 12:</a:t>
            </a:r>
          </a:p>
          <a:p>
            <a:pPr marL="461963" indent="-461963">
              <a:lnSpc>
                <a:spcPct val="100000"/>
              </a:lnSpc>
              <a:spcBef>
                <a:spcPts val="600"/>
              </a:spcBef>
            </a:pPr>
            <a:r>
              <a:rPr lang="en-US" sz="3200" dirty="0">
                <a:latin typeface="Calibri" panose="020F0502020204030204" pitchFamily="34" charset="0"/>
                <a:cs typeface="Calibri" panose="020F0502020204030204" pitchFamily="34" charset="0"/>
              </a:rPr>
              <a:t>Must be Ohio residents and</a:t>
            </a:r>
          </a:p>
          <a:p>
            <a:pPr marL="785963" lvl="1" indent="-461963">
              <a:spcBef>
                <a:spcPts val="6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Attend an Ohio secondary school (public or private) or </a:t>
            </a:r>
          </a:p>
          <a:p>
            <a:pPr marL="785963" lvl="1" indent="-461963">
              <a:spcBef>
                <a:spcPts val="6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Receive homeschooling instruction</a:t>
            </a:r>
          </a:p>
        </p:txBody>
      </p:sp>
      <p:pic>
        <p:nvPicPr>
          <p:cNvPr id="4" name="Picture 3"/>
          <p:cNvPicPr>
            <a:picLocks noChangeAspect="1"/>
          </p:cNvPicPr>
          <p:nvPr/>
        </p:nvPicPr>
        <p:blipFill>
          <a:blip r:embed="rId2"/>
          <a:stretch>
            <a:fillRect/>
          </a:stretch>
        </p:blipFill>
        <p:spPr>
          <a:xfrm>
            <a:off x="4310035" y="5730704"/>
            <a:ext cx="3571929" cy="632864"/>
          </a:xfrm>
          <a:prstGeom prst="rect">
            <a:avLst/>
          </a:prstGeom>
        </p:spPr>
      </p:pic>
    </p:spTree>
    <p:extLst>
      <p:ext uri="{BB962C8B-B14F-4D97-AF65-F5344CB8AC3E}">
        <p14:creationId xmlns:p14="http://schemas.microsoft.com/office/powerpoint/2010/main" val="2001445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differences between high school &amp; college?</a:t>
            </a:r>
          </a:p>
        </p:txBody>
      </p:sp>
      <p:sp>
        <p:nvSpPr>
          <p:cNvPr id="7" name="Content Placeholder 6"/>
          <p:cNvSpPr>
            <a:spLocks noGrp="1"/>
          </p:cNvSpPr>
          <p:nvPr>
            <p:ph idx="1"/>
          </p:nvPr>
        </p:nvSpPr>
        <p:spPr/>
        <p:txBody>
          <a:bodyPr>
            <a:normAutofit lnSpcReduction="10000"/>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Accommodations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High School: Parents and students work with high school staff to determine what assistance or accommodations can be made for students with IEPs or 504 plans. </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 Students must work directly with college staff to determine if accommodations are needed. IEPs and 504 plans may or may not be included in the discussions.</a:t>
            </a:r>
          </a:p>
        </p:txBody>
      </p:sp>
      <p:pic>
        <p:nvPicPr>
          <p:cNvPr id="4" name="Picture 3"/>
          <p:cNvPicPr>
            <a:picLocks noChangeAspect="1"/>
          </p:cNvPicPr>
          <p:nvPr/>
        </p:nvPicPr>
        <p:blipFill>
          <a:blip r:embed="rId2"/>
          <a:stretch>
            <a:fillRect/>
          </a:stretch>
        </p:blipFill>
        <p:spPr>
          <a:xfrm>
            <a:off x="4310034" y="6181244"/>
            <a:ext cx="3571929" cy="632864"/>
          </a:xfrm>
          <a:prstGeom prst="rect">
            <a:avLst/>
          </a:prstGeom>
        </p:spPr>
      </p:pic>
    </p:spTree>
    <p:extLst>
      <p:ext uri="{BB962C8B-B14F-4D97-AF65-F5344CB8AC3E}">
        <p14:creationId xmlns:p14="http://schemas.microsoft.com/office/powerpoint/2010/main" val="3996113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benefits of participating in College Credit Plus?</a:t>
            </a:r>
          </a:p>
        </p:txBody>
      </p:sp>
      <p:sp>
        <p:nvSpPr>
          <p:cNvPr id="7" name="Content Placeholder 6"/>
          <p:cNvSpPr>
            <a:spLocks noGrp="1"/>
          </p:cNvSpPr>
          <p:nvPr>
            <p:ph idx="1"/>
          </p:nvPr>
        </p:nvSpPr>
        <p:spPr/>
        <p:txBody>
          <a:bodyPr>
            <a:normAutofit/>
          </a:bodyPr>
          <a:lstStyle/>
          <a:p>
            <a:pPr marL="0" indent="0">
              <a:lnSpc>
                <a:spcPct val="100000"/>
              </a:lnSpc>
              <a:spcBef>
                <a:spcPts val="300"/>
              </a:spcBef>
              <a:buNone/>
            </a:pPr>
            <a:r>
              <a:rPr lang="en-US" sz="3600" dirty="0">
                <a:latin typeface="Calibri" panose="020F0502020204030204" pitchFamily="34" charset="0"/>
                <a:cs typeface="Calibri" panose="020F0502020204030204" pitchFamily="34" charset="0"/>
              </a:rPr>
              <a:t>Students can: </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Earn high school and college credits at the same time</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Get a “head start” on career planning and degree or certificate completion</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Experience college early to understand the expectations of college life</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Save tuition and textbook costs</a:t>
            </a:r>
          </a:p>
        </p:txBody>
      </p:sp>
      <p:pic>
        <p:nvPicPr>
          <p:cNvPr id="4" name="Picture 3"/>
          <p:cNvPicPr>
            <a:picLocks noChangeAspect="1"/>
          </p:cNvPicPr>
          <p:nvPr/>
        </p:nvPicPr>
        <p:blipFill>
          <a:blip r:embed="rId2"/>
          <a:stretch>
            <a:fillRect/>
          </a:stretch>
        </p:blipFill>
        <p:spPr>
          <a:xfrm>
            <a:off x="4310035" y="6187036"/>
            <a:ext cx="3571929" cy="632864"/>
          </a:xfrm>
          <a:prstGeom prst="rect">
            <a:avLst/>
          </a:prstGeom>
        </p:spPr>
      </p:pic>
    </p:spTree>
    <p:extLst>
      <p:ext uri="{BB962C8B-B14F-4D97-AF65-F5344CB8AC3E}">
        <p14:creationId xmlns:p14="http://schemas.microsoft.com/office/powerpoint/2010/main" val="3629737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consequences of underperforming?</a:t>
            </a:r>
          </a:p>
        </p:txBody>
      </p:sp>
      <p:sp>
        <p:nvSpPr>
          <p:cNvPr id="7" name="Content Placeholder 6"/>
          <p:cNvSpPr>
            <a:spLocks noGrp="1"/>
          </p:cNvSpPr>
          <p:nvPr>
            <p:ph idx="1"/>
          </p:nvPr>
        </p:nvSpPr>
        <p:spPr/>
        <p:txBody>
          <a:bodyPr>
            <a:normAutofit fontScale="92500"/>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If students do not earn a passing grade or if they withdraw too late from college courses, the district may require students/ families* to reimburse the tuition that the district had paid </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The grades that students earn will be on the students’ college transcripts permanently</a:t>
            </a:r>
          </a:p>
          <a:p>
            <a:pPr marL="457200" indent="-457200">
              <a:lnSpc>
                <a:spcPct val="100000"/>
              </a:lnSpc>
              <a:spcBef>
                <a:spcPts val="300"/>
              </a:spcBef>
            </a:pPr>
            <a:endParaRPr lang="en-US" sz="3200" dirty="0">
              <a:latin typeface="Calibri" panose="020F0502020204030204" pitchFamily="34" charset="0"/>
              <a:cs typeface="Calibri" panose="020F0502020204030204" pitchFamily="34" charset="0"/>
            </a:endParaRPr>
          </a:p>
          <a:p>
            <a:pPr marL="0" indent="0">
              <a:lnSpc>
                <a:spcPct val="100000"/>
              </a:lnSpc>
              <a:spcBef>
                <a:spcPts val="300"/>
              </a:spcBef>
              <a:buNone/>
            </a:pPr>
            <a:r>
              <a:rPr lang="en-US" sz="2000" dirty="0">
                <a:latin typeface="Calibri" panose="020F0502020204030204" pitchFamily="34" charset="0"/>
                <a:cs typeface="Calibri" panose="020F0502020204030204" pitchFamily="34" charset="0"/>
              </a:rPr>
              <a:t>*If a student is considered “economically disadvantaged,” a school may not seek reimbursement</a:t>
            </a:r>
          </a:p>
        </p:txBody>
      </p:sp>
      <p:pic>
        <p:nvPicPr>
          <p:cNvPr id="4" name="Picture 3"/>
          <p:cNvPicPr>
            <a:picLocks noChangeAspect="1"/>
          </p:cNvPicPr>
          <p:nvPr/>
        </p:nvPicPr>
        <p:blipFill>
          <a:blip r:embed="rId2"/>
          <a:stretch>
            <a:fillRect/>
          </a:stretch>
        </p:blipFill>
        <p:spPr>
          <a:xfrm>
            <a:off x="4310035" y="6181244"/>
            <a:ext cx="3571929" cy="632864"/>
          </a:xfrm>
          <a:prstGeom prst="rect">
            <a:avLst/>
          </a:prstGeom>
        </p:spPr>
      </p:pic>
    </p:spTree>
    <p:extLst>
      <p:ext uri="{BB962C8B-B14F-4D97-AF65-F5344CB8AC3E}">
        <p14:creationId xmlns:p14="http://schemas.microsoft.com/office/powerpoint/2010/main" val="1940442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consequences of underperforming?</a:t>
            </a:r>
          </a:p>
        </p:txBody>
      </p:sp>
      <p:sp>
        <p:nvSpPr>
          <p:cNvPr id="7" name="Content Placeholder 6"/>
          <p:cNvSpPr>
            <a:spLocks noGrp="1"/>
          </p:cNvSpPr>
          <p:nvPr>
            <p:ph idx="1"/>
          </p:nvPr>
        </p:nvSpPr>
        <p:spPr/>
        <p:txBody>
          <a:bodyPr>
            <a:normAutofit/>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If students fail or withdraw often, future financial aid may be also impacted negatively </a:t>
            </a:r>
          </a:p>
          <a:p>
            <a:pPr marL="781200" lvl="1" indent="-457200">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For more information, contact the college’s financial aid office for details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If students perform poorly, they may be placed CCP Probation, CCP Dismissal or on academic probation or dismissal by the college</a:t>
            </a:r>
          </a:p>
        </p:txBody>
      </p:sp>
      <p:pic>
        <p:nvPicPr>
          <p:cNvPr id="4" name="Picture 3"/>
          <p:cNvPicPr>
            <a:picLocks noChangeAspect="1"/>
          </p:cNvPicPr>
          <p:nvPr/>
        </p:nvPicPr>
        <p:blipFill>
          <a:blip r:embed="rId2"/>
          <a:stretch>
            <a:fillRect/>
          </a:stretch>
        </p:blipFill>
        <p:spPr>
          <a:xfrm>
            <a:off x="4310035" y="6181244"/>
            <a:ext cx="3571929" cy="632864"/>
          </a:xfrm>
          <a:prstGeom prst="rect">
            <a:avLst/>
          </a:prstGeom>
        </p:spPr>
      </p:pic>
    </p:spTree>
    <p:extLst>
      <p:ext uri="{BB962C8B-B14F-4D97-AF65-F5344CB8AC3E}">
        <p14:creationId xmlns:p14="http://schemas.microsoft.com/office/powerpoint/2010/main" val="1898036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Underperforming Student Rules</a:t>
            </a:r>
          </a:p>
        </p:txBody>
      </p:sp>
      <p:sp>
        <p:nvSpPr>
          <p:cNvPr id="7" name="Content Placeholder 6"/>
          <p:cNvSpPr>
            <a:spLocks noGrp="1"/>
          </p:cNvSpPr>
          <p:nvPr>
            <p:ph idx="1"/>
          </p:nvPr>
        </p:nvSpPr>
        <p:spPr/>
        <p:txBody>
          <a:bodyPr>
            <a:norm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College Credit Plus Probation</a:t>
            </a:r>
          </a:p>
          <a:p>
            <a:pPr marL="457200" indent="-457200">
              <a:lnSpc>
                <a:spcPct val="100000"/>
              </a:lnSpc>
              <a:spcBef>
                <a:spcPts val="300"/>
              </a:spcBef>
            </a:pPr>
            <a:r>
              <a:rPr lang="en-US" sz="3200" dirty="0">
                <a:latin typeface="Calibri" panose="020F0502020204030204" pitchFamily="34" charset="0"/>
                <a:cs typeface="Calibri" panose="020F0502020204030204" pitchFamily="34" charset="0"/>
              </a:rPr>
              <a:t>A student will be placed on CCP probation if he or she </a:t>
            </a:r>
            <a:r>
              <a:rPr lang="en-US" sz="3200" b="1" dirty="0">
                <a:latin typeface="Calibri" panose="020F0502020204030204" pitchFamily="34" charset="0"/>
                <a:cs typeface="Calibri" panose="020F0502020204030204" pitchFamily="34" charset="0"/>
              </a:rPr>
              <a:t>earns less than a cumulative 2.0 GPA </a:t>
            </a:r>
            <a:r>
              <a:rPr lang="en-US" sz="3200" dirty="0">
                <a:latin typeface="Calibri" panose="020F0502020204030204" pitchFamily="34" charset="0"/>
                <a:cs typeface="Calibri" panose="020F0502020204030204" pitchFamily="34" charset="0"/>
              </a:rPr>
              <a:t>in CCP courses or withdraws from 2 or more courses in one academic term</a:t>
            </a:r>
          </a:p>
        </p:txBody>
      </p:sp>
      <p:pic>
        <p:nvPicPr>
          <p:cNvPr id="4" name="Picture 3"/>
          <p:cNvPicPr>
            <a:picLocks noChangeAspect="1"/>
          </p:cNvPicPr>
          <p:nvPr/>
        </p:nvPicPr>
        <p:blipFill>
          <a:blip r:embed="rId2"/>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1537293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Underperforming Student Rules</a:t>
            </a:r>
          </a:p>
        </p:txBody>
      </p:sp>
      <p:sp>
        <p:nvSpPr>
          <p:cNvPr id="7" name="Content Placeholder 6"/>
          <p:cNvSpPr>
            <a:spLocks noGrp="1"/>
          </p:cNvSpPr>
          <p:nvPr>
            <p:ph idx="1"/>
          </p:nvPr>
        </p:nvSpPr>
        <p:spPr/>
        <p:txBody>
          <a:bodyPr>
            <a:norm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While on CCP Probation, the student: </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May only enroll in one College Credit Plus course for one college term (semester or quarter)</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May not enroll in a college course in the same subject in which student previously earned D, F, NC grade (or equivalent grade)</a:t>
            </a:r>
          </a:p>
        </p:txBody>
      </p:sp>
      <p:pic>
        <p:nvPicPr>
          <p:cNvPr id="4" name="Picture 3"/>
          <p:cNvPicPr>
            <a:picLocks noChangeAspect="1"/>
          </p:cNvPicPr>
          <p:nvPr/>
        </p:nvPicPr>
        <p:blipFill>
          <a:blip r:embed="rId2"/>
          <a:stretch>
            <a:fillRect/>
          </a:stretch>
        </p:blipFill>
        <p:spPr>
          <a:xfrm>
            <a:off x="4310035" y="6181244"/>
            <a:ext cx="3571929" cy="632864"/>
          </a:xfrm>
          <a:prstGeom prst="rect">
            <a:avLst/>
          </a:prstGeom>
        </p:spPr>
      </p:pic>
    </p:spTree>
    <p:extLst>
      <p:ext uri="{BB962C8B-B14F-4D97-AF65-F5344CB8AC3E}">
        <p14:creationId xmlns:p14="http://schemas.microsoft.com/office/powerpoint/2010/main" val="2570552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Underperforming Student Rules</a:t>
            </a:r>
          </a:p>
        </p:txBody>
      </p:sp>
      <p:sp>
        <p:nvSpPr>
          <p:cNvPr id="7" name="Content Placeholder 6"/>
          <p:cNvSpPr>
            <a:spLocks noGrp="1"/>
          </p:cNvSpPr>
          <p:nvPr>
            <p:ph idx="1"/>
          </p:nvPr>
        </p:nvSpPr>
        <p:spPr/>
        <p:txBody>
          <a:bodyPr>
            <a:normAutofit lnSpcReduction="10000"/>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CCP Dismissal</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If students on CCP probation do not increase their CCP GPA to a 2.0 or above during the probation term, they will be placed on CCP Dismissal</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While on CCP Dismissal, students may not enroll in any College Credit Plus courses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A student can request (appeal) to be reinstated in the program</a:t>
            </a:r>
          </a:p>
        </p:txBody>
      </p:sp>
      <p:pic>
        <p:nvPicPr>
          <p:cNvPr id="4" name="Picture 3"/>
          <p:cNvPicPr>
            <a:picLocks noChangeAspect="1"/>
          </p:cNvPicPr>
          <p:nvPr/>
        </p:nvPicPr>
        <p:blipFill>
          <a:blip r:embed="rId2"/>
          <a:stretch>
            <a:fillRect/>
          </a:stretch>
        </p:blipFill>
        <p:spPr>
          <a:xfrm>
            <a:off x="4310035" y="6187036"/>
            <a:ext cx="3571929" cy="632864"/>
          </a:xfrm>
          <a:prstGeom prst="rect">
            <a:avLst/>
          </a:prstGeom>
        </p:spPr>
      </p:pic>
    </p:spTree>
    <p:extLst>
      <p:ext uri="{BB962C8B-B14F-4D97-AF65-F5344CB8AC3E}">
        <p14:creationId xmlns:p14="http://schemas.microsoft.com/office/powerpoint/2010/main" val="2510573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Underperforming Student Rules</a:t>
            </a:r>
          </a:p>
        </p:txBody>
      </p:sp>
      <p:sp>
        <p:nvSpPr>
          <p:cNvPr id="7" name="Content Placeholder 6"/>
          <p:cNvSpPr>
            <a:spLocks noGrp="1"/>
          </p:cNvSpPr>
          <p:nvPr>
            <p:ph idx="1"/>
          </p:nvPr>
        </p:nvSpPr>
        <p:spPr/>
        <p:txBody>
          <a:bodyPr>
            <a:normAutofit fontScale="85000" lnSpcReduction="10000"/>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CCP Probation &amp; Dismissal Appeals</a:t>
            </a:r>
          </a:p>
          <a:p>
            <a:pPr>
              <a:lnSpc>
                <a:spcPct val="100000"/>
              </a:lnSpc>
              <a:spcBef>
                <a:spcPts val="300"/>
              </a:spcBef>
              <a:buFont typeface="Wingdings" panose="05000000000000000000" pitchFamily="2" charset="2"/>
              <a:buChar char="§"/>
            </a:pPr>
            <a:r>
              <a:rPr lang="en-US" sz="3200" b="1" dirty="0">
                <a:latin typeface="Calibri" panose="020F0502020204030204" pitchFamily="34" charset="0"/>
                <a:cs typeface="Calibri" panose="020F0502020204030204" pitchFamily="34" charset="0"/>
              </a:rPr>
              <a:t> CCP Probation</a:t>
            </a:r>
            <a:r>
              <a:rPr lang="en-US" sz="3200" dirty="0">
                <a:latin typeface="Calibri" panose="020F0502020204030204" pitchFamily="34" charset="0"/>
                <a:cs typeface="Calibri" panose="020F0502020204030204" pitchFamily="34" charset="0"/>
              </a:rPr>
              <a:t>: Student may appeal to take a course in the same subject in which he or she previously earned a D, F, or received no credit</a:t>
            </a:r>
          </a:p>
          <a:p>
            <a:pPr>
              <a:lnSpc>
                <a:spcPct val="100000"/>
              </a:lnSpc>
              <a:spcBef>
                <a:spcPts val="300"/>
              </a:spcBef>
              <a:buFont typeface="Wingdings" panose="05000000000000000000" pitchFamily="2" charset="2"/>
              <a:buChar char="§"/>
            </a:pPr>
            <a:r>
              <a:rPr lang="en-US" sz="3200" b="1" dirty="0">
                <a:latin typeface="Calibri" panose="020F0502020204030204" pitchFamily="34" charset="0"/>
                <a:cs typeface="Calibri" panose="020F0502020204030204" pitchFamily="34" charset="0"/>
              </a:rPr>
              <a:t> CCP Dismissal</a:t>
            </a:r>
            <a:r>
              <a:rPr lang="en-US" sz="3200" dirty="0">
                <a:latin typeface="Calibri" panose="020F0502020204030204" pitchFamily="34" charset="0"/>
                <a:cs typeface="Calibri" panose="020F0502020204030204" pitchFamily="34" charset="0"/>
              </a:rPr>
              <a:t>: Within 5 days of being dismissed, the student may submit an appeal to the secondary school to appeal CCP Dismissal or the student may appeal at the end of the CCP Dismissal semester</a:t>
            </a:r>
          </a:p>
          <a:p>
            <a:pPr marL="457200" indent="-457200">
              <a:lnSpc>
                <a:spcPct val="100000"/>
              </a:lnSpc>
              <a:spcBef>
                <a:spcPts val="300"/>
              </a:spcBef>
            </a:pPr>
            <a:endParaRPr lang="en-US" sz="3200" dirty="0">
              <a:latin typeface="Calibri" panose="020F0502020204030204" pitchFamily="34" charset="0"/>
              <a:cs typeface="Calibri" panose="020F0502020204030204" pitchFamily="34" charset="0"/>
            </a:endParaRPr>
          </a:p>
          <a:p>
            <a:pPr marL="457200" indent="-457200">
              <a:lnSpc>
                <a:spcPct val="100000"/>
              </a:lnSpc>
              <a:spcBef>
                <a:spcPts val="300"/>
              </a:spcBef>
            </a:pPr>
            <a:r>
              <a:rPr lang="en-US" sz="3200" b="1" i="1" dirty="0">
                <a:latin typeface="Calibri" panose="020F0502020204030204" pitchFamily="34" charset="0"/>
                <a:cs typeface="Calibri" panose="020F0502020204030204" pitchFamily="34" charset="0"/>
              </a:rPr>
              <a:t>Each school must have a policy describing the process for appeals</a:t>
            </a:r>
          </a:p>
        </p:txBody>
      </p:sp>
      <p:pic>
        <p:nvPicPr>
          <p:cNvPr id="4" name="Picture 3"/>
          <p:cNvPicPr>
            <a:picLocks noChangeAspect="1"/>
          </p:cNvPicPr>
          <p:nvPr/>
        </p:nvPicPr>
        <p:blipFill>
          <a:blip r:embed="rId2"/>
          <a:stretch>
            <a:fillRect/>
          </a:stretch>
        </p:blipFill>
        <p:spPr>
          <a:xfrm>
            <a:off x="4310035" y="6187036"/>
            <a:ext cx="3571929" cy="632864"/>
          </a:xfrm>
          <a:prstGeom prst="rect">
            <a:avLst/>
          </a:prstGeom>
        </p:spPr>
      </p:pic>
    </p:spTree>
    <p:extLst>
      <p:ext uri="{BB962C8B-B14F-4D97-AF65-F5344CB8AC3E}">
        <p14:creationId xmlns:p14="http://schemas.microsoft.com/office/powerpoint/2010/main" val="3825719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expenses for College Credit Plus?</a:t>
            </a:r>
          </a:p>
        </p:txBody>
      </p:sp>
      <p:sp>
        <p:nvSpPr>
          <p:cNvPr id="7" name="Content Placeholder 6"/>
          <p:cNvSpPr>
            <a:spLocks noGrp="1"/>
          </p:cNvSpPr>
          <p:nvPr>
            <p:ph idx="1"/>
          </p:nvPr>
        </p:nvSpPr>
        <p:spPr>
          <a:xfrm>
            <a:off x="581192" y="2180496"/>
            <a:ext cx="11029615" cy="3774255"/>
          </a:xfrm>
        </p:spPr>
        <p:txBody>
          <a:bodyPr>
            <a:normAutofit/>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At public colleges or universities, there will be no cost to the students/families for tuition, required fees, and books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Some optional expenses are the responsibility of the student/ family </a:t>
            </a:r>
            <a:r>
              <a:rPr lang="en-US" sz="2800" i="1" dirty="0">
                <a:latin typeface="Calibri" panose="020F0502020204030204" pitchFamily="34" charset="0"/>
                <a:cs typeface="Calibri" panose="020F0502020204030204" pitchFamily="34" charset="0"/>
              </a:rPr>
              <a:t>(Examples: Parking and transportation)</a:t>
            </a:r>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310034" y="6187036"/>
            <a:ext cx="3571929" cy="632864"/>
          </a:xfrm>
          <a:prstGeom prst="rect">
            <a:avLst/>
          </a:prstGeom>
        </p:spPr>
      </p:pic>
    </p:spTree>
    <p:extLst>
      <p:ext uri="{BB962C8B-B14F-4D97-AF65-F5344CB8AC3E}">
        <p14:creationId xmlns:p14="http://schemas.microsoft.com/office/powerpoint/2010/main" val="16579509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expenses for College Credit Plus?</a:t>
            </a:r>
          </a:p>
        </p:txBody>
      </p:sp>
      <p:sp>
        <p:nvSpPr>
          <p:cNvPr id="7" name="Content Placeholder 6"/>
          <p:cNvSpPr>
            <a:spLocks noGrp="1"/>
          </p:cNvSpPr>
          <p:nvPr>
            <p:ph idx="1"/>
          </p:nvPr>
        </p:nvSpPr>
        <p:spPr>
          <a:xfrm>
            <a:off x="581192" y="2180496"/>
            <a:ext cx="11029615" cy="3774255"/>
          </a:xfrm>
        </p:spPr>
        <p:txBody>
          <a:bodyPr>
            <a:normAutofit/>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At private colleges or universities, there will be no cost to the students/families for tuition, required fees, and books AND students may be charged a small cost per credit hour</a:t>
            </a:r>
          </a:p>
          <a:p>
            <a:pPr marL="781200" lvl="1" indent="-457200">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Check with the private college to see if they will charge this fee</a:t>
            </a:r>
          </a:p>
        </p:txBody>
      </p:sp>
      <p:pic>
        <p:nvPicPr>
          <p:cNvPr id="4" name="Picture 3"/>
          <p:cNvPicPr>
            <a:picLocks noChangeAspect="1"/>
          </p:cNvPicPr>
          <p:nvPr/>
        </p:nvPicPr>
        <p:blipFill>
          <a:blip r:embed="rId2"/>
          <a:stretch>
            <a:fillRect/>
          </a:stretch>
        </p:blipFill>
        <p:spPr>
          <a:xfrm>
            <a:off x="4310034" y="6187036"/>
            <a:ext cx="3571929" cy="632864"/>
          </a:xfrm>
          <a:prstGeom prst="rect">
            <a:avLst/>
          </a:prstGeom>
        </p:spPr>
      </p:pic>
    </p:spTree>
    <p:extLst>
      <p:ext uri="{BB962C8B-B14F-4D97-AF65-F5344CB8AC3E}">
        <p14:creationId xmlns:p14="http://schemas.microsoft.com/office/powerpoint/2010/main" val="268469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is College Credit Plus?</a:t>
            </a:r>
          </a:p>
        </p:txBody>
      </p:sp>
      <p:sp>
        <p:nvSpPr>
          <p:cNvPr id="7" name="Content Placeholder 6"/>
          <p:cNvSpPr>
            <a:spLocks noGrp="1"/>
          </p:cNvSpPr>
          <p:nvPr>
            <p:ph idx="1"/>
          </p:nvPr>
        </p:nvSpPr>
        <p:spPr/>
        <p:txBody>
          <a:bodyPr>
            <a:noAutofit/>
          </a:bodyPr>
          <a:lstStyle/>
          <a:p>
            <a:pPr marL="0" indent="0">
              <a:lnSpc>
                <a:spcPct val="100000"/>
              </a:lnSpc>
              <a:spcBef>
                <a:spcPts val="600"/>
              </a:spcBef>
              <a:buNone/>
            </a:pPr>
            <a:r>
              <a:rPr lang="en-US" sz="3200" dirty="0">
                <a:latin typeface="Calibri" panose="020F0502020204030204" pitchFamily="34" charset="0"/>
                <a:cs typeface="Calibri" panose="020F0502020204030204" pitchFamily="34" charset="0"/>
              </a:rPr>
              <a:t>Students in Grades 7 through 12:</a:t>
            </a:r>
          </a:p>
          <a:p>
            <a:pPr marL="461963" indent="-461963">
              <a:spcBef>
                <a:spcPts val="600"/>
              </a:spcBef>
            </a:pPr>
            <a:r>
              <a:rPr lang="en-US" sz="3200" dirty="0">
                <a:latin typeface="Calibri" panose="020F0502020204030204" pitchFamily="34" charset="0"/>
                <a:cs typeface="Calibri" panose="020F0502020204030204" pitchFamily="34" charset="0"/>
              </a:rPr>
              <a:t>May apply to any Ohio public college or participating Ohio private college (or approved out-of-state college)</a:t>
            </a:r>
          </a:p>
          <a:p>
            <a:pPr marL="785963" lvl="1" indent="-461963">
              <a:spcBef>
                <a:spcPts val="6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May apply to multiple colleges</a:t>
            </a:r>
          </a:p>
          <a:p>
            <a:pPr marL="785963" lvl="1" indent="-461963">
              <a:spcBef>
                <a:spcPts val="6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May attend multiple colleges</a:t>
            </a:r>
          </a:p>
        </p:txBody>
      </p:sp>
      <p:pic>
        <p:nvPicPr>
          <p:cNvPr id="4" name="Picture 3"/>
          <p:cNvPicPr>
            <a:picLocks noChangeAspect="1"/>
          </p:cNvPicPr>
          <p:nvPr/>
        </p:nvPicPr>
        <p:blipFill>
          <a:blip r:embed="rId2"/>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1899653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expenses for College Credit Plus?</a:t>
            </a:r>
          </a:p>
        </p:txBody>
      </p:sp>
      <p:sp>
        <p:nvSpPr>
          <p:cNvPr id="7" name="Content Placeholder 6"/>
          <p:cNvSpPr>
            <a:spLocks noGrp="1"/>
          </p:cNvSpPr>
          <p:nvPr>
            <p:ph idx="1"/>
          </p:nvPr>
        </p:nvSpPr>
        <p:spPr/>
        <p:txBody>
          <a:bodyPr>
            <a:normAutofit/>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must complete the Intent to Participate form and provide to the public school by April 1, 2022*</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must confirm with the college and the secondary school if the student will take advantage of College Credit Plus using state funds (Option B) or if the student will “self-pay” for the college courses (Option A)</a:t>
            </a:r>
          </a:p>
        </p:txBody>
      </p:sp>
      <p:pic>
        <p:nvPicPr>
          <p:cNvPr id="4" name="Picture 3"/>
          <p:cNvPicPr>
            <a:picLocks noChangeAspect="1"/>
          </p:cNvPicPr>
          <p:nvPr/>
        </p:nvPicPr>
        <p:blipFill>
          <a:blip r:embed="rId2"/>
          <a:stretch>
            <a:fillRect/>
          </a:stretch>
        </p:blipFill>
        <p:spPr>
          <a:xfrm>
            <a:off x="4310034" y="6187036"/>
            <a:ext cx="3571929" cy="632864"/>
          </a:xfrm>
          <a:prstGeom prst="rect">
            <a:avLst/>
          </a:prstGeom>
        </p:spPr>
      </p:pic>
    </p:spTree>
    <p:extLst>
      <p:ext uri="{BB962C8B-B14F-4D97-AF65-F5344CB8AC3E}">
        <p14:creationId xmlns:p14="http://schemas.microsoft.com/office/powerpoint/2010/main" val="3391414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expenses for College Credit Plus?</a:t>
            </a:r>
          </a:p>
        </p:txBody>
      </p:sp>
      <p:sp>
        <p:nvSpPr>
          <p:cNvPr id="7" name="Content Placeholder 6"/>
          <p:cNvSpPr>
            <a:spLocks noGrp="1"/>
          </p:cNvSpPr>
          <p:nvPr>
            <p:ph idx="1"/>
          </p:nvPr>
        </p:nvSpPr>
        <p:spPr>
          <a:xfrm>
            <a:off x="581192" y="2010275"/>
            <a:ext cx="11406369" cy="4176761"/>
          </a:xfrm>
        </p:spPr>
        <p:txBody>
          <a:bodyPr>
            <a:noAutofit/>
          </a:bodyPr>
          <a:lstStyle/>
          <a:p>
            <a:pPr>
              <a:lnSpc>
                <a:spcPct val="100000"/>
              </a:lnSpc>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Students can choose Option A – the family/student will “self-pay” for college courses at the standard rate of tuition, fees, and textbooks</a:t>
            </a:r>
          </a:p>
          <a:p>
            <a:pPr>
              <a:lnSpc>
                <a:spcPct val="100000"/>
              </a:lnSpc>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Under Option A, students can choose to earn college credit and high school credit OR only college credit (students must inform the school of their choice of credit for courses)</a:t>
            </a:r>
          </a:p>
          <a:p>
            <a:pPr>
              <a:lnSpc>
                <a:spcPct val="100000"/>
              </a:lnSpc>
              <a:spcBef>
                <a:spcPts val="300"/>
              </a:spcBef>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310034" y="6187036"/>
            <a:ext cx="3571929" cy="632864"/>
          </a:xfrm>
          <a:prstGeom prst="rect">
            <a:avLst/>
          </a:prstGeom>
        </p:spPr>
      </p:pic>
    </p:spTree>
    <p:extLst>
      <p:ext uri="{BB962C8B-B14F-4D97-AF65-F5344CB8AC3E}">
        <p14:creationId xmlns:p14="http://schemas.microsoft.com/office/powerpoint/2010/main" val="3196856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expenses for College Credit Plus?</a:t>
            </a:r>
          </a:p>
        </p:txBody>
      </p:sp>
      <p:sp>
        <p:nvSpPr>
          <p:cNvPr id="7" name="Content Placeholder 6"/>
          <p:cNvSpPr>
            <a:spLocks noGrp="1"/>
          </p:cNvSpPr>
          <p:nvPr>
            <p:ph idx="1"/>
          </p:nvPr>
        </p:nvSpPr>
        <p:spPr>
          <a:xfrm>
            <a:off x="581192" y="2180496"/>
            <a:ext cx="11029615" cy="4176761"/>
          </a:xfrm>
        </p:spPr>
        <p:txBody>
          <a:bodyPr>
            <a:normAutofit fontScale="92500" lnSpcReduction="10000"/>
          </a:bodyPr>
          <a:lstStyle/>
          <a:p>
            <a:pPr>
              <a:lnSpc>
                <a:spcPct val="100000"/>
              </a:lnSpc>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Students can choose Option B – all college course tuition, fees, and textbooks will be paid by the state of Ohio (supported by the school’s foundation funds and the college’s funds)</a:t>
            </a:r>
          </a:p>
          <a:p>
            <a:pPr>
              <a:lnSpc>
                <a:spcPct val="100000"/>
              </a:lnSpc>
              <a:spcBef>
                <a:spcPts val="300"/>
              </a:spcBef>
              <a:buFont typeface="Wingdings" panose="05000000000000000000" pitchFamily="2" charset="2"/>
              <a:buChar char="§"/>
            </a:pPr>
            <a:endParaRPr lang="en-US" sz="30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Under Option B, students will earn college credit and high school credit</a:t>
            </a:r>
          </a:p>
          <a:p>
            <a:pPr>
              <a:lnSpc>
                <a:spcPct val="100000"/>
              </a:lnSpc>
              <a:spcBef>
                <a:spcPts val="300"/>
              </a:spcBef>
              <a:buFont typeface="Wingdings" panose="05000000000000000000" pitchFamily="2" charset="2"/>
              <a:buChar char="§"/>
            </a:pPr>
            <a:endParaRPr lang="en-US" sz="30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Option B is the “default” or standard option for College Credit Plus</a:t>
            </a:r>
          </a:p>
          <a:p>
            <a:pPr>
              <a:lnSpc>
                <a:spcPct val="100000"/>
              </a:lnSpc>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Students may be asked to confirm the election of Option B during the college advising process</a:t>
            </a:r>
          </a:p>
          <a:p>
            <a:pPr>
              <a:lnSpc>
                <a:spcPct val="100000"/>
              </a:lnSpc>
              <a:spcBef>
                <a:spcPts val="300"/>
              </a:spcBef>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310034" y="6187036"/>
            <a:ext cx="3571929" cy="632864"/>
          </a:xfrm>
          <a:prstGeom prst="rect">
            <a:avLst/>
          </a:prstGeom>
        </p:spPr>
      </p:pic>
    </p:spTree>
    <p:extLst>
      <p:ext uri="{BB962C8B-B14F-4D97-AF65-F5344CB8AC3E}">
        <p14:creationId xmlns:p14="http://schemas.microsoft.com/office/powerpoint/2010/main" val="2981228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expenses for College Credit Plus?</a:t>
            </a:r>
          </a:p>
        </p:txBody>
      </p:sp>
      <p:sp>
        <p:nvSpPr>
          <p:cNvPr id="7" name="Content Placeholder 6"/>
          <p:cNvSpPr>
            <a:spLocks noGrp="1"/>
          </p:cNvSpPr>
          <p:nvPr>
            <p:ph idx="1"/>
          </p:nvPr>
        </p:nvSpPr>
        <p:spPr>
          <a:xfrm>
            <a:off x="581192" y="2180496"/>
            <a:ext cx="11029615" cy="4176761"/>
          </a:xfrm>
        </p:spPr>
        <p:txBody>
          <a:bodyPr>
            <a:normAutofit/>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must inform the college and the secondary school of the Option choice</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The final date to change the election of Option A or Option B is on or before the college’s no-fault withdrawal date</a:t>
            </a:r>
          </a:p>
          <a:p>
            <a:pPr>
              <a:lnSpc>
                <a:spcPct val="100000"/>
              </a:lnSpc>
              <a:spcBef>
                <a:spcPts val="300"/>
              </a:spcBef>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310034" y="6187036"/>
            <a:ext cx="3571929" cy="632864"/>
          </a:xfrm>
          <a:prstGeom prst="rect">
            <a:avLst/>
          </a:prstGeom>
        </p:spPr>
      </p:pic>
    </p:spTree>
    <p:extLst>
      <p:ext uri="{BB962C8B-B14F-4D97-AF65-F5344CB8AC3E}">
        <p14:creationId xmlns:p14="http://schemas.microsoft.com/office/powerpoint/2010/main" val="25929075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support services are available for students?</a:t>
            </a:r>
          </a:p>
        </p:txBody>
      </p:sp>
      <p:sp>
        <p:nvSpPr>
          <p:cNvPr id="7" name="Content Placeholder 6"/>
          <p:cNvSpPr>
            <a:spLocks noGrp="1"/>
          </p:cNvSpPr>
          <p:nvPr>
            <p:ph idx="1"/>
          </p:nvPr>
        </p:nvSpPr>
        <p:spPr>
          <a:xfrm>
            <a:off x="775063" y="1845734"/>
            <a:ext cx="10058400" cy="4023360"/>
          </a:xfrm>
        </p:spPr>
        <p:txBody>
          <a:bodyPr>
            <a:normAutofit lnSpcReduction="10000"/>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High school counselors continue to provide assistance to all College Credit Plus students</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 advisors provide course selection assistance</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Colleges must provide the same academic supports to College Credit Plus students such as tutoring, library access, advising/counseling </a:t>
            </a:r>
          </a:p>
        </p:txBody>
      </p:sp>
      <p:pic>
        <p:nvPicPr>
          <p:cNvPr id="4" name="Picture 3"/>
          <p:cNvPicPr>
            <a:picLocks noChangeAspect="1"/>
          </p:cNvPicPr>
          <p:nvPr/>
        </p:nvPicPr>
        <p:blipFill>
          <a:blip r:embed="rId2"/>
          <a:stretch>
            <a:fillRect/>
          </a:stretch>
        </p:blipFill>
        <p:spPr>
          <a:xfrm>
            <a:off x="4310034" y="6181244"/>
            <a:ext cx="3571929" cy="632864"/>
          </a:xfrm>
          <a:prstGeom prst="rect">
            <a:avLst/>
          </a:prstGeom>
        </p:spPr>
      </p:pic>
    </p:spTree>
    <p:extLst>
      <p:ext uri="{BB962C8B-B14F-4D97-AF65-F5344CB8AC3E}">
        <p14:creationId xmlns:p14="http://schemas.microsoft.com/office/powerpoint/2010/main" val="1941763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about athletic eligibility?</a:t>
            </a:r>
          </a:p>
        </p:txBody>
      </p:sp>
      <p:sp>
        <p:nvSpPr>
          <p:cNvPr id="7" name="Content Placeholder 6"/>
          <p:cNvSpPr>
            <a:spLocks noGrp="1"/>
          </p:cNvSpPr>
          <p:nvPr>
            <p:ph idx="1"/>
          </p:nvPr>
        </p:nvSpPr>
        <p:spPr/>
        <p:txBody>
          <a:bodyPr>
            <a:normAutofit/>
          </a:bodyPr>
          <a:lstStyle/>
          <a:p>
            <a:pPr marL="0" indent="0">
              <a:lnSpc>
                <a:spcPct val="100000"/>
              </a:lnSpc>
              <a:spcBef>
                <a:spcPts val="300"/>
              </a:spcBef>
              <a:buNone/>
            </a:pPr>
            <a:r>
              <a:rPr lang="en-US" sz="3200" b="1" dirty="0">
                <a:latin typeface="Calibri" panose="020F0502020204030204" pitchFamily="34" charset="0"/>
                <a:cs typeface="Calibri" panose="020F0502020204030204" pitchFamily="34" charset="0"/>
              </a:rPr>
              <a:t>Student athletes should</a:t>
            </a:r>
            <a:r>
              <a:rPr lang="en-US" sz="3200" dirty="0">
                <a:latin typeface="Calibri" panose="020F0502020204030204" pitchFamily="34" charset="0"/>
                <a:cs typeface="Calibri" panose="020F0502020204030204" pitchFamily="34" charset="0"/>
              </a:rPr>
              <a:t>:</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Learn the Ohio High School Athletic Association (OHSAA) requirements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Know that summer term CCP courses cannot be used to bring a student into compliance with the OHSAA requirements for interscholastic athletic participation</a:t>
            </a:r>
          </a:p>
        </p:txBody>
      </p:sp>
      <p:pic>
        <p:nvPicPr>
          <p:cNvPr id="4" name="Picture 3"/>
          <p:cNvPicPr>
            <a:picLocks noChangeAspect="1"/>
          </p:cNvPicPr>
          <p:nvPr/>
        </p:nvPicPr>
        <p:blipFill>
          <a:blip r:embed="rId2"/>
          <a:stretch>
            <a:fillRect/>
          </a:stretch>
        </p:blipFill>
        <p:spPr>
          <a:xfrm>
            <a:off x="4310035" y="6187036"/>
            <a:ext cx="3571929" cy="632864"/>
          </a:xfrm>
          <a:prstGeom prst="rect">
            <a:avLst/>
          </a:prstGeom>
        </p:spPr>
      </p:pic>
    </p:spTree>
    <p:extLst>
      <p:ext uri="{BB962C8B-B14F-4D97-AF65-F5344CB8AC3E}">
        <p14:creationId xmlns:p14="http://schemas.microsoft.com/office/powerpoint/2010/main" val="339807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Will the course credits transfer?</a:t>
            </a:r>
          </a:p>
        </p:txBody>
      </p:sp>
      <p:sp>
        <p:nvSpPr>
          <p:cNvPr id="7" name="Content Placeholder 6"/>
          <p:cNvSpPr>
            <a:spLocks noGrp="1"/>
          </p:cNvSpPr>
          <p:nvPr>
            <p:ph idx="1"/>
          </p:nvPr>
        </p:nvSpPr>
        <p:spPr/>
        <p:txBody>
          <a:bodyPr>
            <a:normAutofit fontScale="92500"/>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Certain general education and technical courses will transfer especially from one Ohio public college to another Ohio public college</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must check with colleges to confirm transferability</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should also visit </a:t>
            </a:r>
            <a:r>
              <a:rPr lang="en-US" sz="3200" dirty="0">
                <a:latin typeface="Calibri" panose="020F0502020204030204" pitchFamily="34" charset="0"/>
                <a:cs typeface="Calibri" panose="020F0502020204030204" pitchFamily="34" charset="0"/>
                <a:hlinkClick r:id="rId2"/>
              </a:rPr>
              <a:t>https://transfercredit.ohio.gov</a:t>
            </a:r>
            <a:r>
              <a:rPr lang="en-US" sz="3200" dirty="0">
                <a:latin typeface="Calibri" panose="020F0502020204030204" pitchFamily="34" charset="0"/>
                <a:cs typeface="Calibri" panose="020F0502020204030204" pitchFamily="34" charset="0"/>
              </a:rPr>
              <a:t>  for transfer information</a:t>
            </a:r>
          </a:p>
        </p:txBody>
      </p:sp>
      <p:pic>
        <p:nvPicPr>
          <p:cNvPr id="4" name="Picture 3"/>
          <p:cNvPicPr>
            <a:picLocks noChangeAspect="1"/>
          </p:cNvPicPr>
          <p:nvPr/>
        </p:nvPicPr>
        <p:blipFill>
          <a:blip r:embed="rId3"/>
          <a:stretch>
            <a:fillRect/>
          </a:stretch>
        </p:blipFill>
        <p:spPr>
          <a:xfrm>
            <a:off x="4310035" y="6187036"/>
            <a:ext cx="3571929" cy="632864"/>
          </a:xfrm>
          <a:prstGeom prst="rect">
            <a:avLst/>
          </a:prstGeom>
        </p:spPr>
      </p:pic>
    </p:spTree>
    <p:extLst>
      <p:ext uri="{BB962C8B-B14F-4D97-AF65-F5344CB8AC3E}">
        <p14:creationId xmlns:p14="http://schemas.microsoft.com/office/powerpoint/2010/main" val="20954858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does being “college-ready” mean?</a:t>
            </a:r>
          </a:p>
        </p:txBody>
      </p:sp>
      <p:sp>
        <p:nvSpPr>
          <p:cNvPr id="7" name="Content Placeholder 6"/>
          <p:cNvSpPr>
            <a:spLocks noGrp="1"/>
          </p:cNvSpPr>
          <p:nvPr>
            <p:ph idx="1"/>
          </p:nvPr>
        </p:nvSpPr>
        <p:spPr/>
        <p:txBody>
          <a:bodyPr>
            <a:normAutofit/>
          </a:bodyPr>
          <a:lstStyle/>
          <a:p>
            <a:pPr marL="0" indent="0">
              <a:lnSpc>
                <a:spcPct val="100000"/>
              </a:lnSpc>
              <a:spcBef>
                <a:spcPts val="300"/>
              </a:spcBef>
              <a:buNone/>
            </a:pPr>
            <a:r>
              <a:rPr lang="en-US" sz="3200" b="1" dirty="0">
                <a:latin typeface="Calibri" panose="020F0502020204030204" pitchFamily="34" charset="0"/>
                <a:cs typeface="Calibri" panose="020F0502020204030204" pitchFamily="34" charset="0"/>
              </a:rPr>
              <a:t>Being “college-ready” is more than just being academically ready</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Consider emotional and social transition and college expectations</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Consider time management and organizational skills</a:t>
            </a:r>
          </a:p>
        </p:txBody>
      </p:sp>
      <p:pic>
        <p:nvPicPr>
          <p:cNvPr id="4" name="Picture 3"/>
          <p:cNvPicPr>
            <a:picLocks noChangeAspect="1"/>
          </p:cNvPicPr>
          <p:nvPr/>
        </p:nvPicPr>
        <p:blipFill>
          <a:blip r:embed="rId2"/>
          <a:stretch>
            <a:fillRect/>
          </a:stretch>
        </p:blipFill>
        <p:spPr>
          <a:xfrm>
            <a:off x="4310035" y="6199736"/>
            <a:ext cx="3571929" cy="632864"/>
          </a:xfrm>
          <a:prstGeom prst="rect">
            <a:avLst/>
          </a:prstGeom>
        </p:spPr>
      </p:pic>
    </p:spTree>
    <p:extLst>
      <p:ext uri="{BB962C8B-B14F-4D97-AF65-F5344CB8AC3E}">
        <p14:creationId xmlns:p14="http://schemas.microsoft.com/office/powerpoint/2010/main" val="5565879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does being “college-ready” mean?</a:t>
            </a:r>
          </a:p>
        </p:txBody>
      </p:sp>
      <p:sp>
        <p:nvSpPr>
          <p:cNvPr id="7" name="Content Placeholder 6"/>
          <p:cNvSpPr>
            <a:spLocks noGrp="1"/>
          </p:cNvSpPr>
          <p:nvPr>
            <p:ph idx="1"/>
          </p:nvPr>
        </p:nvSpPr>
        <p:spPr/>
        <p:txBody>
          <a:bodyPr>
            <a:normAutofit lnSpcReduction="10000"/>
          </a:bodyPr>
          <a:lstStyle/>
          <a:p>
            <a:pPr marL="0" indent="0">
              <a:lnSpc>
                <a:spcPct val="100000"/>
              </a:lnSpc>
              <a:spcBef>
                <a:spcPts val="300"/>
              </a:spcBef>
              <a:buNone/>
            </a:pPr>
            <a:r>
              <a:rPr lang="en-US" sz="3200" b="1" dirty="0">
                <a:latin typeface="Calibri" panose="020F0502020204030204" pitchFamily="34" charset="0"/>
                <a:cs typeface="Calibri" panose="020F0502020204030204" pitchFamily="34" charset="0"/>
              </a:rPr>
              <a:t>Being “college-ready” is more than just being academically ready</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Grades earned in a CCP course are for high school AND college credits and will be calculated into the student’s GPA at both places</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 Credit Plus credits will be utilized in the calculation of financial aid (after high school)</a:t>
            </a:r>
          </a:p>
        </p:txBody>
      </p:sp>
      <p:pic>
        <p:nvPicPr>
          <p:cNvPr id="4" name="Picture 3"/>
          <p:cNvPicPr>
            <a:picLocks noChangeAspect="1"/>
          </p:cNvPicPr>
          <p:nvPr/>
        </p:nvPicPr>
        <p:blipFill>
          <a:blip r:embed="rId2"/>
          <a:stretch>
            <a:fillRect/>
          </a:stretch>
        </p:blipFill>
        <p:spPr>
          <a:xfrm>
            <a:off x="4310034" y="6184707"/>
            <a:ext cx="3571929" cy="632864"/>
          </a:xfrm>
          <a:prstGeom prst="rect">
            <a:avLst/>
          </a:prstGeom>
        </p:spPr>
      </p:pic>
    </p:spTree>
    <p:extLst>
      <p:ext uri="{BB962C8B-B14F-4D97-AF65-F5344CB8AC3E}">
        <p14:creationId xmlns:p14="http://schemas.microsoft.com/office/powerpoint/2010/main" val="21557221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deadlines?</a:t>
            </a:r>
          </a:p>
        </p:txBody>
      </p:sp>
      <p:sp>
        <p:nvSpPr>
          <p:cNvPr id="7" name="Content Placeholder 6"/>
          <p:cNvSpPr>
            <a:spLocks noGrp="1"/>
          </p:cNvSpPr>
          <p:nvPr>
            <p:ph idx="1"/>
          </p:nvPr>
        </p:nvSpPr>
        <p:spPr>
          <a:xfrm>
            <a:off x="581192" y="1851102"/>
            <a:ext cx="11029615" cy="4683513"/>
          </a:xfrm>
        </p:spPr>
        <p:txBody>
          <a:bodyPr>
            <a:normAutofit fontScale="85000" lnSpcReduction="10000"/>
          </a:bodyPr>
          <a:lstStyle/>
          <a:p>
            <a:pPr marL="0" indent="0">
              <a:lnSpc>
                <a:spcPct val="100000"/>
              </a:lnSpc>
              <a:spcBef>
                <a:spcPts val="300"/>
              </a:spcBef>
              <a:buNone/>
            </a:pPr>
            <a:r>
              <a:rPr lang="en-US" sz="3400" b="1" dirty="0">
                <a:latin typeface="Calibri" panose="020F0502020204030204" pitchFamily="34" charset="0"/>
                <a:cs typeface="Calibri" panose="020F0502020204030204" pitchFamily="34" charset="0"/>
              </a:rPr>
              <a:t>April 1</a:t>
            </a:r>
            <a:r>
              <a:rPr lang="en-US" sz="3400" b="1">
                <a:latin typeface="Calibri" panose="020F0502020204030204" pitchFamily="34" charset="0"/>
                <a:cs typeface="Calibri" panose="020F0502020204030204" pitchFamily="34" charset="0"/>
              </a:rPr>
              <a:t>, 2022</a:t>
            </a:r>
            <a:endParaRPr lang="en-US" sz="3400" b="1" dirty="0">
              <a:latin typeface="Calibri" panose="020F0502020204030204" pitchFamily="34" charset="0"/>
              <a:cs typeface="Calibri" panose="020F0502020204030204" pitchFamily="34" charset="0"/>
            </a:endParaRPr>
          </a:p>
          <a:p>
            <a:pPr marL="461963" indent="-461963">
              <a:lnSpc>
                <a:spcPct val="100000"/>
              </a:lnSpc>
              <a:spcBef>
                <a:spcPts val="300"/>
              </a:spcBef>
            </a:pPr>
            <a:r>
              <a:rPr lang="en-US" sz="3400" dirty="0">
                <a:latin typeface="Calibri" panose="020F0502020204030204" pitchFamily="34" charset="0"/>
                <a:cs typeface="Calibri" panose="020F0502020204030204" pitchFamily="34" charset="0"/>
              </a:rPr>
              <a:t>Students must complete and return the Intent to Participate form to the school office </a:t>
            </a:r>
          </a:p>
          <a:p>
            <a:pPr marL="0" indent="0">
              <a:lnSpc>
                <a:spcPct val="100000"/>
              </a:lnSpc>
              <a:spcBef>
                <a:spcPts val="300"/>
              </a:spcBef>
              <a:buNone/>
            </a:pPr>
            <a:endParaRPr lang="en-US" sz="1300" b="1" dirty="0">
              <a:latin typeface="Calibri" panose="020F0502020204030204" pitchFamily="34" charset="0"/>
              <a:cs typeface="Calibri" panose="020F0502020204030204" pitchFamily="34" charset="0"/>
            </a:endParaRPr>
          </a:p>
          <a:p>
            <a:pPr marL="0" indent="0">
              <a:lnSpc>
                <a:spcPct val="100000"/>
              </a:lnSpc>
              <a:spcBef>
                <a:spcPts val="300"/>
              </a:spcBef>
              <a:buNone/>
            </a:pPr>
            <a:r>
              <a:rPr lang="en-US" sz="3400" b="1" dirty="0">
                <a:latin typeface="Calibri" panose="020F0502020204030204" pitchFamily="34" charset="0"/>
                <a:cs typeface="Calibri" panose="020F0502020204030204" pitchFamily="34" charset="0"/>
              </a:rPr>
              <a:t>Check ACT and SAT testing dates</a:t>
            </a:r>
          </a:p>
          <a:p>
            <a:pPr marL="461963" indent="-461963">
              <a:lnSpc>
                <a:spcPct val="100000"/>
              </a:lnSpc>
              <a:spcBef>
                <a:spcPts val="300"/>
              </a:spcBef>
            </a:pPr>
            <a:r>
              <a:rPr lang="en-US" sz="3400" dirty="0">
                <a:latin typeface="Calibri" panose="020F0502020204030204" pitchFamily="34" charset="0"/>
                <a:cs typeface="Calibri" panose="020F0502020204030204" pitchFamily="34" charset="0"/>
              </a:rPr>
              <a:t>Test early to meet college/university admission deadlines (if required)</a:t>
            </a:r>
          </a:p>
          <a:p>
            <a:pPr marL="461963" indent="-461963">
              <a:lnSpc>
                <a:spcPct val="100000"/>
              </a:lnSpc>
              <a:spcBef>
                <a:spcPts val="300"/>
              </a:spcBef>
            </a:pPr>
            <a:endParaRPr lang="en-US" sz="3400" dirty="0">
              <a:latin typeface="Calibri" panose="020F0502020204030204" pitchFamily="34" charset="0"/>
              <a:cs typeface="Calibri" panose="020F0502020204030204" pitchFamily="34" charset="0"/>
            </a:endParaRPr>
          </a:p>
          <a:p>
            <a:pPr marL="0" indent="0">
              <a:lnSpc>
                <a:spcPct val="100000"/>
              </a:lnSpc>
              <a:spcBef>
                <a:spcPts val="300"/>
              </a:spcBef>
              <a:buNone/>
            </a:pPr>
            <a:r>
              <a:rPr lang="en-US" sz="3400" b="1" dirty="0">
                <a:latin typeface="Calibri" panose="020F0502020204030204" pitchFamily="34" charset="0"/>
                <a:cs typeface="Calibri" panose="020F0502020204030204" pitchFamily="34" charset="0"/>
              </a:rPr>
              <a:t>Semester deadlines</a:t>
            </a:r>
          </a:p>
          <a:p>
            <a:pPr>
              <a:spcBef>
                <a:spcPts val="300"/>
              </a:spcBef>
            </a:pPr>
            <a:r>
              <a:rPr lang="en-US" sz="3400" dirty="0">
                <a:latin typeface="Calibri" panose="020F0502020204030204" pitchFamily="34" charset="0"/>
                <a:cs typeface="Calibri" panose="020F0502020204030204" pitchFamily="34" charset="0"/>
              </a:rPr>
              <a:t>Summer semester deadline will be early as classes usually start in May</a:t>
            </a:r>
          </a:p>
          <a:p>
            <a:pPr>
              <a:spcBef>
                <a:spcPts val="300"/>
              </a:spcBef>
            </a:pPr>
            <a:r>
              <a:rPr lang="en-US" sz="3400" dirty="0">
                <a:latin typeface="Calibri" panose="020F0502020204030204" pitchFamily="34" charset="0"/>
                <a:cs typeface="Calibri" panose="020F0502020204030204" pitchFamily="34" charset="0"/>
              </a:rPr>
              <a:t>Check with the college for all other semester deadlines</a:t>
            </a:r>
          </a:p>
        </p:txBody>
      </p:sp>
      <p:pic>
        <p:nvPicPr>
          <p:cNvPr id="4" name="Picture 3"/>
          <p:cNvPicPr>
            <a:picLocks noChangeAspect="1"/>
          </p:cNvPicPr>
          <p:nvPr/>
        </p:nvPicPr>
        <p:blipFill>
          <a:blip r:embed="rId2"/>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83582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is College Credit Plus?</a:t>
            </a:r>
          </a:p>
        </p:txBody>
      </p:sp>
      <p:sp>
        <p:nvSpPr>
          <p:cNvPr id="7" name="Content Placeholder 6"/>
          <p:cNvSpPr>
            <a:spLocks noGrp="1"/>
          </p:cNvSpPr>
          <p:nvPr>
            <p:ph idx="1"/>
          </p:nvPr>
        </p:nvSpPr>
        <p:spPr>
          <a:xfrm>
            <a:off x="1097279" y="1845734"/>
            <a:ext cx="10493829" cy="4023360"/>
          </a:xfrm>
        </p:spPr>
        <p:txBody>
          <a:bodyPr>
            <a:noAutofit/>
          </a:bodyPr>
          <a:lstStyle/>
          <a:p>
            <a:pPr marL="0" indent="0">
              <a:lnSpc>
                <a:spcPct val="100000"/>
              </a:lnSpc>
              <a:spcBef>
                <a:spcPts val="600"/>
              </a:spcBef>
              <a:buNone/>
            </a:pPr>
            <a:r>
              <a:rPr lang="en-US" sz="3200" dirty="0">
                <a:latin typeface="Calibri" panose="020F0502020204030204" pitchFamily="34" charset="0"/>
                <a:cs typeface="Calibri" panose="020F0502020204030204" pitchFamily="34" charset="0"/>
              </a:rPr>
              <a:t>Students in Grades 7 through 12:</a:t>
            </a:r>
          </a:p>
          <a:p>
            <a:pPr>
              <a:lnSpc>
                <a:spcPct val="100000"/>
              </a:lnSpc>
              <a:spcBef>
                <a:spcPts val="6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Must complete an assessment exam and be determined “eligible” based on exam scores for College Credit Plus</a:t>
            </a:r>
          </a:p>
          <a:p>
            <a:pPr>
              <a:lnSpc>
                <a:spcPct val="100000"/>
              </a:lnSpc>
              <a:spcBef>
                <a:spcPts val="6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6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*NOTE: Additional options for “eligible” determination are being considered, but will not be finalized until spring of 2022*</a:t>
            </a:r>
          </a:p>
          <a:p>
            <a:pPr lvl="1">
              <a:lnSpc>
                <a:spcPct val="100000"/>
              </a:lnSpc>
              <a:spcBef>
                <a:spcPts val="6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Discuss this with a college advisor</a:t>
            </a:r>
          </a:p>
        </p:txBody>
      </p:sp>
      <p:pic>
        <p:nvPicPr>
          <p:cNvPr id="4" name="Picture 3"/>
          <p:cNvPicPr>
            <a:picLocks noChangeAspect="1"/>
          </p:cNvPicPr>
          <p:nvPr/>
        </p:nvPicPr>
        <p:blipFill>
          <a:blip r:embed="rId2"/>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3605893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DO YOU GET STARTED?</a:t>
            </a:r>
          </a:p>
        </p:txBody>
      </p:sp>
      <p:sp>
        <p:nvSpPr>
          <p:cNvPr id="7" name="Content Placeholder 6"/>
          <p:cNvSpPr>
            <a:spLocks noGrp="1"/>
          </p:cNvSpPr>
          <p:nvPr>
            <p:ph idx="1"/>
          </p:nvPr>
        </p:nvSpPr>
        <p:spPr>
          <a:xfrm>
            <a:off x="581192" y="1851102"/>
            <a:ext cx="11029615" cy="4683513"/>
          </a:xfrm>
        </p:spPr>
        <p:txBody>
          <a:bodyPr>
            <a:normAutofit/>
          </a:bodyPr>
          <a:lstStyle/>
          <a:p>
            <a:pPr>
              <a:lnSpc>
                <a:spcPct val="100000"/>
              </a:lnSpc>
              <a:spcBef>
                <a:spcPts val="300"/>
              </a:spcBef>
              <a:buFont typeface="Wingdings" panose="05000000000000000000" pitchFamily="2" charset="2"/>
              <a:buChar char="§"/>
            </a:pPr>
            <a:r>
              <a:rPr lang="en-US" sz="3400" dirty="0">
                <a:latin typeface="Calibri" panose="020F0502020204030204" pitchFamily="34" charset="0"/>
                <a:cs typeface="Calibri" panose="020F0502020204030204" pitchFamily="34" charset="0"/>
              </a:rPr>
              <a:t> Complete the Intent to Participate form and provide to the school office before the deadline</a:t>
            </a:r>
          </a:p>
          <a:p>
            <a:pPr>
              <a:lnSpc>
                <a:spcPct val="100000"/>
              </a:lnSpc>
              <a:spcBef>
                <a:spcPts val="300"/>
              </a:spcBef>
              <a:buFont typeface="Wingdings" panose="05000000000000000000" pitchFamily="2" charset="2"/>
              <a:buChar char="§"/>
            </a:pPr>
            <a:endParaRPr lang="en-US" sz="3400" dirty="0">
              <a:latin typeface="Calibri" panose="020F0502020204030204" pitchFamily="34" charset="0"/>
              <a:cs typeface="Calibri" panose="020F0502020204030204" pitchFamily="34" charset="0"/>
            </a:endParaRPr>
          </a:p>
          <a:p>
            <a:pPr>
              <a:spcBef>
                <a:spcPts val="300"/>
              </a:spcBef>
              <a:buFont typeface="Wingdings" panose="05000000000000000000" pitchFamily="2" charset="2"/>
              <a:buChar char="§"/>
            </a:pPr>
            <a:r>
              <a:rPr lang="en-US" sz="3400" dirty="0">
                <a:latin typeface="Calibri" panose="020F0502020204030204" pitchFamily="34" charset="0"/>
                <a:cs typeface="Calibri" panose="020F0502020204030204" pitchFamily="34" charset="0"/>
              </a:rPr>
              <a:t> Apply for admission at the college of choice before the deadline</a:t>
            </a:r>
          </a:p>
        </p:txBody>
      </p:sp>
      <p:pic>
        <p:nvPicPr>
          <p:cNvPr id="4" name="Picture 3"/>
          <p:cNvPicPr>
            <a:picLocks noChangeAspect="1"/>
          </p:cNvPicPr>
          <p:nvPr/>
        </p:nvPicPr>
        <p:blipFill>
          <a:blip r:embed="rId2"/>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1802722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DO YOU GET STARTED?</a:t>
            </a:r>
          </a:p>
        </p:txBody>
      </p:sp>
      <p:sp>
        <p:nvSpPr>
          <p:cNvPr id="7" name="Content Placeholder 6"/>
          <p:cNvSpPr>
            <a:spLocks noGrp="1"/>
          </p:cNvSpPr>
          <p:nvPr>
            <p:ph idx="1"/>
          </p:nvPr>
        </p:nvSpPr>
        <p:spPr>
          <a:xfrm>
            <a:off x="581192" y="1851102"/>
            <a:ext cx="11029615" cy="4683513"/>
          </a:xfrm>
        </p:spPr>
        <p:txBody>
          <a:bodyPr>
            <a:normAutofit/>
          </a:bodyPr>
          <a:lstStyle/>
          <a:p>
            <a:pPr>
              <a:lnSpc>
                <a:spcPct val="100000"/>
              </a:lnSpc>
              <a:spcBef>
                <a:spcPts val="300"/>
              </a:spcBef>
              <a:buFont typeface="Wingdings" panose="05000000000000000000" pitchFamily="2" charset="2"/>
              <a:buChar char="§"/>
            </a:pPr>
            <a:r>
              <a:rPr lang="en-US" sz="3400" dirty="0">
                <a:latin typeface="Calibri" panose="020F0502020204030204" pitchFamily="34" charset="0"/>
                <a:cs typeface="Calibri" panose="020F0502020204030204" pitchFamily="34" charset="0"/>
              </a:rPr>
              <a:t> Contact the college and discuss assessment testing requirements</a:t>
            </a:r>
          </a:p>
          <a:p>
            <a:pPr>
              <a:lnSpc>
                <a:spcPct val="100000"/>
              </a:lnSpc>
              <a:spcBef>
                <a:spcPts val="300"/>
              </a:spcBef>
              <a:buFont typeface="Wingdings" panose="05000000000000000000" pitchFamily="2" charset="2"/>
              <a:buChar char="§"/>
            </a:pPr>
            <a:endParaRPr lang="en-US" sz="34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400" dirty="0">
                <a:latin typeface="Calibri" panose="020F0502020204030204" pitchFamily="34" charset="0"/>
                <a:cs typeface="Calibri" panose="020F0502020204030204" pitchFamily="34" charset="0"/>
              </a:rPr>
              <a:t> Meet with your school counselor to discuss scheduling and graduation requirements</a:t>
            </a:r>
          </a:p>
        </p:txBody>
      </p:sp>
      <p:pic>
        <p:nvPicPr>
          <p:cNvPr id="4" name="Picture 3"/>
          <p:cNvPicPr>
            <a:picLocks noChangeAspect="1"/>
          </p:cNvPicPr>
          <p:nvPr/>
        </p:nvPicPr>
        <p:blipFill>
          <a:blip r:embed="rId2"/>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1116825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Do you have other questions?</a:t>
            </a:r>
          </a:p>
        </p:txBody>
      </p:sp>
      <p:sp>
        <p:nvSpPr>
          <p:cNvPr id="7" name="Content Placeholder 6"/>
          <p:cNvSpPr>
            <a:spLocks noGrp="1"/>
          </p:cNvSpPr>
          <p:nvPr>
            <p:ph idx="1"/>
          </p:nvPr>
        </p:nvSpPr>
        <p:spPr/>
        <p:txBody>
          <a:bodyPr>
            <a:normAutofit/>
          </a:bodyPr>
          <a:lstStyle/>
          <a:p>
            <a:pPr marL="0" indent="0" algn="ctr">
              <a:lnSpc>
                <a:spcPct val="100000"/>
              </a:lnSpc>
              <a:spcBef>
                <a:spcPts val="300"/>
              </a:spcBef>
              <a:buNone/>
            </a:pPr>
            <a:r>
              <a:rPr lang="en-US" sz="3600" b="1" dirty="0">
                <a:latin typeface="Calibri" panose="020F0502020204030204" pitchFamily="34" charset="0"/>
                <a:cs typeface="Calibri" panose="020F0502020204030204" pitchFamily="34" charset="0"/>
              </a:rPr>
              <a:t>Visit the CCP website for additional resources: </a:t>
            </a:r>
            <a:r>
              <a:rPr lang="en-US" sz="3600" b="1" dirty="0">
                <a:latin typeface="Calibri" panose="020F0502020204030204" pitchFamily="34" charset="0"/>
                <a:cs typeface="Calibri" panose="020F0502020204030204" pitchFamily="34" charset="0"/>
                <a:hlinkClick r:id="rId2"/>
              </a:rPr>
              <a:t>www.ohiohighered.org/ccp</a:t>
            </a:r>
            <a:r>
              <a:rPr lang="en-US" sz="3600" b="1" dirty="0">
                <a:latin typeface="Calibri" panose="020F0502020204030204" pitchFamily="34" charset="0"/>
                <a:cs typeface="Calibri" panose="020F0502020204030204" pitchFamily="34" charset="0"/>
              </a:rPr>
              <a:t> </a:t>
            </a:r>
          </a:p>
        </p:txBody>
      </p:sp>
      <p:pic>
        <p:nvPicPr>
          <p:cNvPr id="4" name="Picture 3"/>
          <p:cNvPicPr>
            <a:picLocks noChangeAspect="1"/>
          </p:cNvPicPr>
          <p:nvPr/>
        </p:nvPicPr>
        <p:blipFill>
          <a:blip r:embed="rId3"/>
          <a:stretch>
            <a:fillRect/>
          </a:stretch>
        </p:blipFill>
        <p:spPr>
          <a:xfrm>
            <a:off x="4310034" y="5542367"/>
            <a:ext cx="3571929" cy="632864"/>
          </a:xfrm>
          <a:prstGeom prst="rect">
            <a:avLst/>
          </a:prstGeom>
        </p:spPr>
      </p:pic>
    </p:spTree>
    <p:extLst>
      <p:ext uri="{BB962C8B-B14F-4D97-AF65-F5344CB8AC3E}">
        <p14:creationId xmlns:p14="http://schemas.microsoft.com/office/powerpoint/2010/main" val="16140823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outdoor&#10;&#10;Description automatically generated">
            <a:extLst>
              <a:ext uri="{FF2B5EF4-FFF2-40B4-BE49-F238E27FC236}">
                <a16:creationId xmlns:a16="http://schemas.microsoft.com/office/drawing/2014/main" id="{461F4046-8931-E64F-8C5C-FA4E8FB30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477009" cy="8975688"/>
          </a:xfrm>
          <a:prstGeom prst="rect">
            <a:avLst/>
          </a:prstGeom>
        </p:spPr>
      </p:pic>
      <p:sp>
        <p:nvSpPr>
          <p:cNvPr id="10" name="Rectangle 9"/>
          <p:cNvSpPr/>
          <p:nvPr/>
        </p:nvSpPr>
        <p:spPr>
          <a:xfrm>
            <a:off x="0" y="0"/>
            <a:ext cx="3304903"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TextBox 7"/>
          <p:cNvSpPr txBox="1"/>
          <p:nvPr/>
        </p:nvSpPr>
        <p:spPr>
          <a:xfrm>
            <a:off x="309393" y="2747820"/>
            <a:ext cx="2686314" cy="784830"/>
          </a:xfrm>
          <a:prstGeom prst="rect">
            <a:avLst/>
          </a:prstGeom>
          <a:noFill/>
        </p:spPr>
        <p:txBody>
          <a:bodyPr wrap="square" rtlCol="0">
            <a:spAutoFit/>
          </a:bodyPr>
          <a:lstStyle/>
          <a:p>
            <a:pPr algn="ctr"/>
            <a:r>
              <a:rPr lang="en-US" sz="4500" b="1" spc="50" dirty="0" smtClean="0">
                <a:solidFill>
                  <a:schemeClr val="bg1"/>
                </a:solidFill>
                <a:latin typeface="Arial"/>
                <a:ea typeface="Open Sans" panose="020B0606030504020204" pitchFamily="34" charset="0"/>
                <a:cs typeface="Arial"/>
              </a:rPr>
              <a:t>MVNU</a:t>
            </a:r>
            <a:endParaRPr lang="en-US" sz="4500" b="1" spc="50" dirty="0">
              <a:solidFill>
                <a:schemeClr val="bg1"/>
              </a:solidFill>
              <a:latin typeface="Arial"/>
              <a:ea typeface="Open Sans" panose="020B0606030504020204" pitchFamily="34" charset="0"/>
              <a:cs typeface="Arial"/>
            </a:endParaRPr>
          </a:p>
        </p:txBody>
      </p:sp>
      <p:sp>
        <p:nvSpPr>
          <p:cNvPr id="17" name="TextBox 16"/>
          <p:cNvSpPr txBox="1"/>
          <p:nvPr/>
        </p:nvSpPr>
        <p:spPr>
          <a:xfrm>
            <a:off x="314661" y="3687794"/>
            <a:ext cx="2675778" cy="553998"/>
          </a:xfrm>
          <a:prstGeom prst="rect">
            <a:avLst/>
          </a:prstGeom>
          <a:noFill/>
        </p:spPr>
        <p:txBody>
          <a:bodyPr wrap="square" rtlCol="0">
            <a:spAutoFit/>
          </a:bodyPr>
          <a:lstStyle/>
          <a:p>
            <a:pPr algn="ctr"/>
            <a:r>
              <a:rPr lang="en-US" sz="1500" b="1" spc="50" dirty="0" smtClean="0">
                <a:solidFill>
                  <a:schemeClr val="bg1"/>
                </a:solidFill>
                <a:latin typeface="Arial"/>
                <a:ea typeface="Open Sans" panose="020B0606030504020204" pitchFamily="34" charset="0"/>
                <a:cs typeface="Arial"/>
              </a:rPr>
              <a:t>College Credit Plus</a:t>
            </a:r>
          </a:p>
          <a:p>
            <a:pPr algn="ctr"/>
            <a:r>
              <a:rPr lang="en-US" sz="1500" b="1" spc="50" dirty="0" smtClean="0">
                <a:solidFill>
                  <a:schemeClr val="bg1"/>
                </a:solidFill>
                <a:latin typeface="Arial"/>
                <a:ea typeface="Open Sans" panose="020B0606030504020204" pitchFamily="34" charset="0"/>
                <a:cs typeface="Arial"/>
              </a:rPr>
              <a:t>2022-2023</a:t>
            </a:r>
            <a:endParaRPr lang="en-US" sz="1500" b="1" spc="50" dirty="0">
              <a:solidFill>
                <a:schemeClr val="bg1"/>
              </a:solidFill>
              <a:latin typeface="Arial"/>
              <a:ea typeface="Open Sans" panose="020B0606030504020204" pitchFamily="34" charset="0"/>
              <a:cs typeface="Arial"/>
            </a:endParaRPr>
          </a:p>
        </p:txBody>
      </p:sp>
      <p:cxnSp>
        <p:nvCxnSpPr>
          <p:cNvPr id="4" name="Straight Connector 3"/>
          <p:cNvCxnSpPr/>
          <p:nvPr/>
        </p:nvCxnSpPr>
        <p:spPr>
          <a:xfrm>
            <a:off x="314661" y="3558929"/>
            <a:ext cx="267577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MVNU_NOTAG_whit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805" y="5803723"/>
            <a:ext cx="2189988" cy="368808"/>
          </a:xfrm>
          <a:prstGeom prst="rect">
            <a:avLst/>
          </a:prstGeom>
        </p:spPr>
      </p:pic>
    </p:spTree>
    <p:extLst>
      <p:ext uri="{BB962C8B-B14F-4D97-AF65-F5344CB8AC3E}">
        <p14:creationId xmlns:p14="http://schemas.microsoft.com/office/powerpoint/2010/main" val="42777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 name="TextBox 58"/>
          <p:cNvSpPr txBox="1"/>
          <p:nvPr/>
        </p:nvSpPr>
        <p:spPr>
          <a:xfrm>
            <a:off x="6640716" y="4368702"/>
            <a:ext cx="265054" cy="600164"/>
          </a:xfrm>
          <a:prstGeom prst="rect">
            <a:avLst/>
          </a:prstGeom>
          <a:noFill/>
        </p:spPr>
        <p:txBody>
          <a:bodyPr wrap="square" rtlCol="0">
            <a:spAutoFit/>
          </a:bodyPr>
          <a:lstStyle/>
          <a:p>
            <a:pPr defTabSz="914400"/>
            <a:r>
              <a:rPr lang="tr-TR" sz="3300" b="1" spc="50" dirty="0">
                <a:solidFill>
                  <a:prstClr val="white"/>
                </a:solidFill>
                <a:latin typeface="Arial"/>
                <a:ea typeface="Open Sans" panose="020B0606030504020204" pitchFamily="34" charset="0"/>
                <a:cs typeface="Arial"/>
              </a:rPr>
              <a:t>6</a:t>
            </a:r>
            <a:endParaRPr lang="en-US" sz="3300" b="1" spc="50" dirty="0">
              <a:solidFill>
                <a:prstClr val="white"/>
              </a:solidFill>
              <a:latin typeface="Arial"/>
              <a:ea typeface="Open Sans" panose="020B0606030504020204" pitchFamily="34" charset="0"/>
              <a:cs typeface="Arial"/>
            </a:endParaRPr>
          </a:p>
        </p:txBody>
      </p:sp>
      <p:sp>
        <p:nvSpPr>
          <p:cNvPr id="60" name="TextBox 59"/>
          <p:cNvSpPr txBox="1"/>
          <p:nvPr/>
        </p:nvSpPr>
        <p:spPr>
          <a:xfrm>
            <a:off x="1584529" y="4368702"/>
            <a:ext cx="265054" cy="600164"/>
          </a:xfrm>
          <a:prstGeom prst="rect">
            <a:avLst/>
          </a:prstGeom>
          <a:noFill/>
        </p:spPr>
        <p:txBody>
          <a:bodyPr wrap="square" rtlCol="0">
            <a:spAutoFit/>
          </a:bodyPr>
          <a:lstStyle/>
          <a:p>
            <a:pPr defTabSz="914400"/>
            <a:r>
              <a:rPr lang="tr-TR" sz="3300" b="1" spc="50" dirty="0">
                <a:solidFill>
                  <a:prstClr val="white"/>
                </a:solidFill>
                <a:latin typeface="Arial"/>
                <a:ea typeface="Open Sans" panose="020B0606030504020204" pitchFamily="34" charset="0"/>
                <a:cs typeface="Arial"/>
              </a:rPr>
              <a:t>3</a:t>
            </a:r>
            <a:endParaRPr lang="en-US" sz="3300" b="1" spc="50" dirty="0">
              <a:solidFill>
                <a:prstClr val="white"/>
              </a:solidFill>
              <a:latin typeface="Arial"/>
              <a:ea typeface="Open Sans" panose="020B0606030504020204" pitchFamily="34" charset="0"/>
              <a:cs typeface="Arial"/>
            </a:endParaRPr>
          </a:p>
        </p:txBody>
      </p:sp>
      <p:sp>
        <p:nvSpPr>
          <p:cNvPr id="57" name="TextBox 56"/>
          <p:cNvSpPr txBox="1"/>
          <p:nvPr/>
        </p:nvSpPr>
        <p:spPr>
          <a:xfrm>
            <a:off x="6640716" y="3201890"/>
            <a:ext cx="265054" cy="600164"/>
          </a:xfrm>
          <a:prstGeom prst="rect">
            <a:avLst/>
          </a:prstGeom>
          <a:noFill/>
        </p:spPr>
        <p:txBody>
          <a:bodyPr wrap="square" rtlCol="0">
            <a:spAutoFit/>
          </a:bodyPr>
          <a:lstStyle/>
          <a:p>
            <a:pPr defTabSz="914400"/>
            <a:r>
              <a:rPr lang="tr-TR" sz="3300" b="1" spc="50" dirty="0">
                <a:solidFill>
                  <a:prstClr val="white"/>
                </a:solidFill>
                <a:latin typeface="Arial"/>
                <a:ea typeface="Open Sans" panose="020B0606030504020204" pitchFamily="34" charset="0"/>
                <a:cs typeface="Arial"/>
              </a:rPr>
              <a:t>5</a:t>
            </a:r>
            <a:endParaRPr lang="en-US" sz="3300" b="1" spc="50" dirty="0">
              <a:solidFill>
                <a:prstClr val="white"/>
              </a:solidFill>
              <a:latin typeface="Arial"/>
              <a:ea typeface="Open Sans" panose="020B0606030504020204" pitchFamily="34" charset="0"/>
              <a:cs typeface="Arial"/>
            </a:endParaRPr>
          </a:p>
        </p:txBody>
      </p:sp>
      <p:sp>
        <p:nvSpPr>
          <p:cNvPr id="58" name="TextBox 57"/>
          <p:cNvSpPr txBox="1"/>
          <p:nvPr/>
        </p:nvSpPr>
        <p:spPr>
          <a:xfrm>
            <a:off x="1584529" y="3201890"/>
            <a:ext cx="265054" cy="600164"/>
          </a:xfrm>
          <a:prstGeom prst="rect">
            <a:avLst/>
          </a:prstGeom>
          <a:noFill/>
        </p:spPr>
        <p:txBody>
          <a:bodyPr wrap="square" rtlCol="0">
            <a:spAutoFit/>
          </a:bodyPr>
          <a:lstStyle/>
          <a:p>
            <a:pPr defTabSz="914400"/>
            <a:r>
              <a:rPr lang="tr-TR" sz="3300" b="1" spc="50" dirty="0">
                <a:solidFill>
                  <a:prstClr val="white"/>
                </a:solidFill>
                <a:latin typeface="Arial"/>
                <a:ea typeface="Open Sans" panose="020B0606030504020204" pitchFamily="34" charset="0"/>
                <a:cs typeface="Arial"/>
              </a:rPr>
              <a:t>2</a:t>
            </a:r>
            <a:endParaRPr lang="en-US" sz="3300" b="1" spc="50" dirty="0">
              <a:solidFill>
                <a:prstClr val="white"/>
              </a:solidFill>
              <a:latin typeface="Arial"/>
              <a:ea typeface="Open Sans" panose="020B0606030504020204" pitchFamily="34" charset="0"/>
              <a:cs typeface="Arial"/>
            </a:endParaRPr>
          </a:p>
        </p:txBody>
      </p:sp>
      <p:sp>
        <p:nvSpPr>
          <p:cNvPr id="56" name="TextBox 55"/>
          <p:cNvSpPr txBox="1"/>
          <p:nvPr/>
        </p:nvSpPr>
        <p:spPr>
          <a:xfrm>
            <a:off x="6640716" y="2058890"/>
            <a:ext cx="265054" cy="600164"/>
          </a:xfrm>
          <a:prstGeom prst="rect">
            <a:avLst/>
          </a:prstGeom>
          <a:noFill/>
        </p:spPr>
        <p:txBody>
          <a:bodyPr wrap="square" rtlCol="0">
            <a:spAutoFit/>
          </a:bodyPr>
          <a:lstStyle/>
          <a:p>
            <a:pPr defTabSz="914400"/>
            <a:r>
              <a:rPr lang="tr-TR" sz="3300" b="1" spc="50" dirty="0">
                <a:solidFill>
                  <a:prstClr val="white"/>
                </a:solidFill>
                <a:latin typeface="Arial"/>
                <a:ea typeface="Open Sans" panose="020B0606030504020204" pitchFamily="34" charset="0"/>
                <a:cs typeface="Arial"/>
              </a:rPr>
              <a:t>4</a:t>
            </a:r>
            <a:endParaRPr lang="en-US" sz="3300" b="1" spc="50" dirty="0">
              <a:solidFill>
                <a:prstClr val="white"/>
              </a:solidFill>
              <a:latin typeface="Arial"/>
              <a:ea typeface="Open Sans" panose="020B0606030504020204" pitchFamily="34" charset="0"/>
              <a:cs typeface="Arial"/>
            </a:endParaRPr>
          </a:p>
        </p:txBody>
      </p:sp>
      <p:sp>
        <p:nvSpPr>
          <p:cNvPr id="38" name="Rectangle 37"/>
          <p:cNvSpPr/>
          <p:nvPr/>
        </p:nvSpPr>
        <p:spPr>
          <a:xfrm>
            <a:off x="7275615" y="4275288"/>
            <a:ext cx="3614202" cy="784830"/>
          </a:xfrm>
          <a:prstGeom prst="rect">
            <a:avLst/>
          </a:prstGeom>
        </p:spPr>
        <p:txBody>
          <a:bodyPr wrap="square">
            <a:spAutoFit/>
          </a:bodyPr>
          <a:lstStyle/>
          <a:p>
            <a:pPr defTabSz="914400">
              <a:lnSpc>
                <a:spcPts val="1800"/>
              </a:lnSpc>
            </a:pPr>
            <a:r>
              <a:rPr lang="en-US" sz="1600" dirty="0" smtClean="0">
                <a:solidFill>
                  <a:prstClr val="white"/>
                </a:solidFill>
                <a:latin typeface="Georgia"/>
                <a:ea typeface="Open Sans" panose="020B0606030504020204" pitchFamily="34" charset="0"/>
                <a:cs typeface="Georgia"/>
              </a:rPr>
              <a:t>Check your email!  MVNU will communicate important deadlines and requirements with you via email.</a:t>
            </a:r>
            <a:endParaRPr lang="tr-TR" sz="1600" dirty="0">
              <a:solidFill>
                <a:prstClr val="white"/>
              </a:solidFill>
              <a:latin typeface="Georgia"/>
              <a:ea typeface="Open Sans" panose="020B0606030504020204" pitchFamily="34" charset="0"/>
              <a:cs typeface="Georgia"/>
            </a:endParaRPr>
          </a:p>
        </p:txBody>
      </p:sp>
      <p:cxnSp>
        <p:nvCxnSpPr>
          <p:cNvPr id="14" name="Straight Connector 13"/>
          <p:cNvCxnSpPr/>
          <p:nvPr/>
        </p:nvCxnSpPr>
        <p:spPr>
          <a:xfrm flipV="1">
            <a:off x="1629476" y="1116128"/>
            <a:ext cx="8853467" cy="809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29476" y="1124225"/>
            <a:ext cx="3100039"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034721" y="1950938"/>
            <a:ext cx="0" cy="712822"/>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584529" y="2058890"/>
            <a:ext cx="265054" cy="600164"/>
          </a:xfrm>
          <a:prstGeom prst="rect">
            <a:avLst/>
          </a:prstGeom>
          <a:noFill/>
        </p:spPr>
        <p:txBody>
          <a:bodyPr wrap="square" rtlCol="0">
            <a:spAutoFit/>
          </a:bodyPr>
          <a:lstStyle/>
          <a:p>
            <a:pPr defTabSz="914400"/>
            <a:r>
              <a:rPr lang="tr-TR" sz="3300" b="1" spc="50" dirty="0">
                <a:solidFill>
                  <a:prstClr val="white"/>
                </a:solidFill>
                <a:latin typeface="Arial"/>
                <a:ea typeface="Open Sans" panose="020B0606030504020204" pitchFamily="34" charset="0"/>
                <a:cs typeface="Arial"/>
              </a:rPr>
              <a:t>1</a:t>
            </a:r>
            <a:endParaRPr lang="en-US" sz="3300" b="1" spc="50" dirty="0">
              <a:solidFill>
                <a:prstClr val="white"/>
              </a:solidFill>
              <a:latin typeface="Arial"/>
              <a:ea typeface="Open Sans" panose="020B0606030504020204" pitchFamily="34" charset="0"/>
              <a:cs typeface="Arial"/>
            </a:endParaRPr>
          </a:p>
        </p:txBody>
      </p:sp>
      <p:sp>
        <p:nvSpPr>
          <p:cNvPr id="5" name="Rectangle 4"/>
          <p:cNvSpPr/>
          <p:nvPr/>
        </p:nvSpPr>
        <p:spPr>
          <a:xfrm>
            <a:off x="2219861" y="1941663"/>
            <a:ext cx="3614202" cy="784830"/>
          </a:xfrm>
          <a:prstGeom prst="rect">
            <a:avLst/>
          </a:prstGeom>
        </p:spPr>
        <p:txBody>
          <a:bodyPr wrap="square">
            <a:spAutoFit/>
          </a:bodyPr>
          <a:lstStyle/>
          <a:p>
            <a:pPr defTabSz="914400">
              <a:lnSpc>
                <a:spcPts val="1800"/>
              </a:lnSpc>
            </a:pPr>
            <a:r>
              <a:rPr lang="en-US" dirty="0" smtClean="0">
                <a:solidFill>
                  <a:prstClr val="white"/>
                </a:solidFill>
                <a:latin typeface="Georgia"/>
                <a:ea typeface="Open Sans" panose="020B0606030504020204" pitchFamily="34" charset="0"/>
                <a:cs typeface="Georgia"/>
              </a:rPr>
              <a:t>Speak with your parents and school counselor regarding “right fit” CCP options.</a:t>
            </a:r>
            <a:endParaRPr lang="tr-TR" dirty="0">
              <a:solidFill>
                <a:prstClr val="white"/>
              </a:solidFill>
              <a:latin typeface="Georgia"/>
              <a:ea typeface="Open Sans" panose="020B0606030504020204" pitchFamily="34" charset="0"/>
              <a:cs typeface="Georgia"/>
            </a:endParaRPr>
          </a:p>
        </p:txBody>
      </p:sp>
      <p:cxnSp>
        <p:nvCxnSpPr>
          <p:cNvPr id="40" name="Straight Connector 39"/>
          <p:cNvCxnSpPr/>
          <p:nvPr/>
        </p:nvCxnSpPr>
        <p:spPr>
          <a:xfrm>
            <a:off x="2034721" y="3092497"/>
            <a:ext cx="0" cy="712822"/>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34721" y="4258857"/>
            <a:ext cx="0" cy="712822"/>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090476" y="1950938"/>
            <a:ext cx="0" cy="712822"/>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090476" y="3092497"/>
            <a:ext cx="0" cy="712822"/>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90476" y="4258857"/>
            <a:ext cx="0" cy="712822"/>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flipH="1">
            <a:off x="-2" y="709863"/>
            <a:ext cx="96254" cy="7640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2C9398"/>
              </a:solidFill>
              <a:latin typeface="Calibri"/>
            </a:endParaRPr>
          </a:p>
        </p:txBody>
      </p:sp>
      <p:sp>
        <p:nvSpPr>
          <p:cNvPr id="29" name="TextBox 28"/>
          <p:cNvSpPr txBox="1"/>
          <p:nvPr/>
        </p:nvSpPr>
        <p:spPr>
          <a:xfrm>
            <a:off x="1584529" y="702277"/>
            <a:ext cx="5545459" cy="477054"/>
          </a:xfrm>
          <a:prstGeom prst="rect">
            <a:avLst/>
          </a:prstGeom>
          <a:noFill/>
        </p:spPr>
        <p:txBody>
          <a:bodyPr wrap="square" rtlCol="0">
            <a:spAutoFit/>
          </a:bodyPr>
          <a:lstStyle/>
          <a:p>
            <a:pPr defTabSz="914400"/>
            <a:r>
              <a:rPr lang="en-US" sz="2500" b="1" spc="50" dirty="0" smtClean="0">
                <a:solidFill>
                  <a:prstClr val="white"/>
                </a:solidFill>
                <a:latin typeface="Arial"/>
                <a:ea typeface="Open Sans" panose="020B0606030504020204" pitchFamily="34" charset="0"/>
                <a:cs typeface="Arial"/>
              </a:rPr>
              <a:t>STUDENT CHECKLIST</a:t>
            </a:r>
            <a:endParaRPr lang="en-US" sz="2500" b="1" spc="50" dirty="0">
              <a:solidFill>
                <a:prstClr val="white"/>
              </a:solidFill>
              <a:latin typeface="Arial"/>
              <a:ea typeface="Open Sans" panose="020B0606030504020204" pitchFamily="34" charset="0"/>
              <a:cs typeface="Arial"/>
            </a:endParaRPr>
          </a:p>
        </p:txBody>
      </p:sp>
      <p:sp>
        <p:nvSpPr>
          <p:cNvPr id="33" name="TextBox 32"/>
          <p:cNvSpPr txBox="1"/>
          <p:nvPr/>
        </p:nvSpPr>
        <p:spPr>
          <a:xfrm>
            <a:off x="1604182" y="1233404"/>
            <a:ext cx="4761693" cy="323165"/>
          </a:xfrm>
          <a:prstGeom prst="rect">
            <a:avLst/>
          </a:prstGeom>
          <a:noFill/>
        </p:spPr>
        <p:txBody>
          <a:bodyPr wrap="square" rtlCol="0">
            <a:spAutoFit/>
          </a:bodyPr>
          <a:lstStyle/>
          <a:p>
            <a:pPr defTabSz="914400"/>
            <a:r>
              <a:rPr lang="tr-TR" sz="1500" b="1" spc="50" dirty="0">
                <a:solidFill>
                  <a:prstClr val="white"/>
                </a:solidFill>
                <a:latin typeface="Arial"/>
                <a:ea typeface="Open Sans" panose="020B0606030504020204" pitchFamily="34" charset="0"/>
                <a:cs typeface="Arial"/>
              </a:rPr>
              <a:t>SUB-TITLE FOR SLIDE</a:t>
            </a:r>
            <a:endParaRPr lang="en-US" sz="1500" b="1" spc="50" dirty="0">
              <a:solidFill>
                <a:prstClr val="white"/>
              </a:solidFill>
              <a:latin typeface="Arial"/>
              <a:ea typeface="Open Sans" panose="020B0606030504020204" pitchFamily="34" charset="0"/>
              <a:cs typeface="Arial"/>
            </a:endParaRPr>
          </a:p>
        </p:txBody>
      </p:sp>
      <p:sp>
        <p:nvSpPr>
          <p:cNvPr id="30" name="Rectangle 29"/>
          <p:cNvSpPr/>
          <p:nvPr/>
        </p:nvSpPr>
        <p:spPr>
          <a:xfrm>
            <a:off x="2219861" y="3076726"/>
            <a:ext cx="3614202" cy="553998"/>
          </a:xfrm>
          <a:prstGeom prst="rect">
            <a:avLst/>
          </a:prstGeom>
        </p:spPr>
        <p:txBody>
          <a:bodyPr wrap="square">
            <a:spAutoFit/>
          </a:bodyPr>
          <a:lstStyle/>
          <a:p>
            <a:pPr defTabSz="914400">
              <a:lnSpc>
                <a:spcPts val="1800"/>
              </a:lnSpc>
            </a:pPr>
            <a:r>
              <a:rPr lang="en-US" dirty="0" smtClean="0">
                <a:solidFill>
                  <a:prstClr val="white"/>
                </a:solidFill>
                <a:latin typeface="Georgia"/>
                <a:ea typeface="Open Sans" panose="020B0606030504020204" pitchFamily="34" charset="0"/>
                <a:cs typeface="Georgia"/>
              </a:rPr>
              <a:t>Research MVNU’s CCP program online at www.mvnu.edu/ccp</a:t>
            </a:r>
            <a:endParaRPr lang="tr-TR" dirty="0">
              <a:solidFill>
                <a:prstClr val="white"/>
              </a:solidFill>
              <a:latin typeface="Georgia"/>
              <a:ea typeface="Open Sans" panose="020B0606030504020204" pitchFamily="34" charset="0"/>
              <a:cs typeface="Georgia"/>
            </a:endParaRPr>
          </a:p>
        </p:txBody>
      </p:sp>
      <p:sp>
        <p:nvSpPr>
          <p:cNvPr id="37" name="Rectangle 36"/>
          <p:cNvSpPr/>
          <p:nvPr/>
        </p:nvSpPr>
        <p:spPr>
          <a:xfrm>
            <a:off x="2219861" y="4275288"/>
            <a:ext cx="3614202" cy="553998"/>
          </a:xfrm>
          <a:prstGeom prst="rect">
            <a:avLst/>
          </a:prstGeom>
        </p:spPr>
        <p:txBody>
          <a:bodyPr wrap="square">
            <a:spAutoFit/>
          </a:bodyPr>
          <a:lstStyle/>
          <a:p>
            <a:pPr defTabSz="914400">
              <a:lnSpc>
                <a:spcPts val="1800"/>
              </a:lnSpc>
            </a:pPr>
            <a:r>
              <a:rPr lang="en-US" dirty="0" smtClean="0">
                <a:solidFill>
                  <a:prstClr val="white"/>
                </a:solidFill>
                <a:latin typeface="Georgia"/>
                <a:ea typeface="Open Sans" panose="020B0606030504020204" pitchFamily="34" charset="0"/>
                <a:cs typeface="Georgia"/>
              </a:rPr>
              <a:t>Submit an online application at www.mvnu.edu/apply</a:t>
            </a:r>
            <a:endParaRPr lang="tr-TR" dirty="0">
              <a:solidFill>
                <a:prstClr val="white"/>
              </a:solidFill>
              <a:latin typeface="Georgia"/>
              <a:ea typeface="Open Sans" panose="020B0606030504020204" pitchFamily="34" charset="0"/>
              <a:cs typeface="Georgia"/>
            </a:endParaRPr>
          </a:p>
        </p:txBody>
      </p:sp>
      <p:sp>
        <p:nvSpPr>
          <p:cNvPr id="39" name="Rectangle 38"/>
          <p:cNvSpPr/>
          <p:nvPr/>
        </p:nvSpPr>
        <p:spPr>
          <a:xfrm>
            <a:off x="7276048" y="3076726"/>
            <a:ext cx="3614202" cy="784830"/>
          </a:xfrm>
          <a:prstGeom prst="rect">
            <a:avLst/>
          </a:prstGeom>
        </p:spPr>
        <p:txBody>
          <a:bodyPr wrap="square">
            <a:spAutoFit/>
          </a:bodyPr>
          <a:lstStyle/>
          <a:p>
            <a:pPr defTabSz="914400">
              <a:lnSpc>
                <a:spcPts val="1800"/>
              </a:lnSpc>
            </a:pPr>
            <a:r>
              <a:rPr lang="en-US" dirty="0" smtClean="0">
                <a:solidFill>
                  <a:prstClr val="white"/>
                </a:solidFill>
                <a:latin typeface="Georgia"/>
                <a:ea typeface="Open Sans" panose="020B0606030504020204" pitchFamily="34" charset="0"/>
                <a:cs typeface="Georgia"/>
              </a:rPr>
              <a:t>Register for testing, if necessary.  More details posted at www.mvnu.edu/ccp soon!</a:t>
            </a:r>
            <a:endParaRPr lang="tr-TR" dirty="0">
              <a:solidFill>
                <a:prstClr val="white"/>
              </a:solidFill>
              <a:latin typeface="Georgia"/>
              <a:ea typeface="Open Sans" panose="020B0606030504020204" pitchFamily="34" charset="0"/>
              <a:cs typeface="Georgia"/>
            </a:endParaRPr>
          </a:p>
        </p:txBody>
      </p:sp>
      <p:sp>
        <p:nvSpPr>
          <p:cNvPr id="55" name="Rectangle 54"/>
          <p:cNvSpPr/>
          <p:nvPr/>
        </p:nvSpPr>
        <p:spPr>
          <a:xfrm>
            <a:off x="7276048" y="1941663"/>
            <a:ext cx="3614202" cy="784830"/>
          </a:xfrm>
          <a:prstGeom prst="rect">
            <a:avLst/>
          </a:prstGeom>
        </p:spPr>
        <p:txBody>
          <a:bodyPr wrap="square">
            <a:spAutoFit/>
          </a:bodyPr>
          <a:lstStyle/>
          <a:p>
            <a:pPr defTabSz="914400">
              <a:lnSpc>
                <a:spcPts val="1800"/>
              </a:lnSpc>
            </a:pPr>
            <a:r>
              <a:rPr lang="en-US" dirty="0" smtClean="0">
                <a:solidFill>
                  <a:prstClr val="white"/>
                </a:solidFill>
                <a:latin typeface="Georgia"/>
                <a:ea typeface="Open Sans" panose="020B0606030504020204" pitchFamily="34" charset="0"/>
                <a:cs typeface="Georgia"/>
              </a:rPr>
              <a:t>Provide accurate parent and school counselor name and email information on your application.</a:t>
            </a:r>
            <a:endParaRPr lang="tr-TR" dirty="0">
              <a:solidFill>
                <a:prstClr val="white"/>
              </a:solidFill>
              <a:latin typeface="Georgia"/>
              <a:ea typeface="Open Sans" panose="020B0606030504020204" pitchFamily="34" charset="0"/>
              <a:cs typeface="Georgia"/>
            </a:endParaRPr>
          </a:p>
        </p:txBody>
      </p:sp>
    </p:spTree>
    <p:extLst>
      <p:ext uri="{BB962C8B-B14F-4D97-AF65-F5344CB8AC3E}">
        <p14:creationId xmlns:p14="http://schemas.microsoft.com/office/powerpoint/2010/main" val="306976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Box 13"/>
          <p:cNvSpPr txBox="1"/>
          <p:nvPr/>
        </p:nvSpPr>
        <p:spPr>
          <a:xfrm>
            <a:off x="1584528" y="4164174"/>
            <a:ext cx="6743043" cy="323165"/>
          </a:xfrm>
          <a:prstGeom prst="rect">
            <a:avLst/>
          </a:prstGeom>
          <a:noFill/>
        </p:spPr>
        <p:txBody>
          <a:bodyPr wrap="square" rtlCol="0">
            <a:spAutoFit/>
          </a:bodyPr>
          <a:lstStyle/>
          <a:p>
            <a:pPr defTabSz="914400"/>
            <a:r>
              <a:rPr lang="en-US" sz="1500" b="1" spc="50" dirty="0" smtClean="0">
                <a:solidFill>
                  <a:srgbClr val="00305B"/>
                </a:solidFill>
                <a:latin typeface="Arial"/>
                <a:ea typeface="Open Sans" panose="020B0606030504020204" pitchFamily="34" charset="0"/>
                <a:cs typeface="Arial"/>
              </a:rPr>
              <a:t>*Subject to change based on ODE/ODHE program updates.</a:t>
            </a:r>
            <a:endParaRPr lang="en-US" sz="1500" b="1" spc="50" dirty="0">
              <a:solidFill>
                <a:srgbClr val="00305B"/>
              </a:solidFill>
              <a:latin typeface="Arial"/>
              <a:ea typeface="Open Sans" panose="020B0606030504020204" pitchFamily="34" charset="0"/>
              <a:cs typeface="Arial"/>
            </a:endParaRPr>
          </a:p>
        </p:txBody>
      </p:sp>
      <p:sp>
        <p:nvSpPr>
          <p:cNvPr id="15" name="TextBox 14"/>
          <p:cNvSpPr txBox="1"/>
          <p:nvPr/>
        </p:nvSpPr>
        <p:spPr>
          <a:xfrm>
            <a:off x="1584528" y="3633047"/>
            <a:ext cx="8029735" cy="477054"/>
          </a:xfrm>
          <a:prstGeom prst="rect">
            <a:avLst/>
          </a:prstGeom>
          <a:noFill/>
        </p:spPr>
        <p:txBody>
          <a:bodyPr wrap="square" rtlCol="0">
            <a:spAutoFit/>
          </a:bodyPr>
          <a:lstStyle/>
          <a:p>
            <a:pPr defTabSz="914400"/>
            <a:r>
              <a:rPr lang="en-US" sz="2500" b="1" spc="50" dirty="0" smtClean="0">
                <a:solidFill>
                  <a:srgbClr val="00305B"/>
                </a:solidFill>
                <a:latin typeface="Arial"/>
                <a:ea typeface="Open Sans" panose="020B0606030504020204" pitchFamily="34" charset="0"/>
                <a:cs typeface="Arial"/>
              </a:rPr>
              <a:t>Admission Criteria* and Course Delivery Options</a:t>
            </a:r>
            <a:endParaRPr lang="en-US" sz="2500" b="1" spc="50" dirty="0">
              <a:solidFill>
                <a:srgbClr val="00305B"/>
              </a:solidFill>
              <a:latin typeface="Arial"/>
              <a:ea typeface="Open Sans" panose="020B0606030504020204" pitchFamily="34" charset="0"/>
              <a:cs typeface="Arial"/>
            </a:endParaRPr>
          </a:p>
        </p:txBody>
      </p:sp>
      <p:cxnSp>
        <p:nvCxnSpPr>
          <p:cNvPr id="21" name="Straight Connector 20"/>
          <p:cNvCxnSpPr/>
          <p:nvPr/>
        </p:nvCxnSpPr>
        <p:spPr>
          <a:xfrm flipV="1">
            <a:off x="1629476" y="4046506"/>
            <a:ext cx="8853467"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29476" y="4054604"/>
            <a:ext cx="548220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13146" y="4643970"/>
            <a:ext cx="8959604" cy="1246495"/>
          </a:xfrm>
          <a:prstGeom prst="rect">
            <a:avLst/>
          </a:prstGeom>
          <a:noFill/>
        </p:spPr>
        <p:txBody>
          <a:bodyPr wrap="square" rtlCol="0">
            <a:spAutoFit/>
          </a:bodyPr>
          <a:lstStyle/>
          <a:p>
            <a:pPr marL="285750" indent="-285750" defTabSz="914400">
              <a:buFont typeface="Arial" panose="020B0604020202020204" pitchFamily="34" charset="0"/>
              <a:buChar char="•"/>
            </a:pPr>
            <a:r>
              <a:rPr lang="en-US" sz="1500" dirty="0" smtClean="0">
                <a:solidFill>
                  <a:srgbClr val="505150"/>
                </a:solidFill>
                <a:latin typeface="Georgia"/>
                <a:ea typeface="Open Sans" panose="020B0606030504020204" pitchFamily="34" charset="0"/>
                <a:cs typeface="Georgia"/>
              </a:rPr>
              <a:t>2.5 cumulative high school GPA</a:t>
            </a:r>
            <a:endParaRPr lang="en-US" sz="1500" dirty="0">
              <a:solidFill>
                <a:srgbClr val="505150"/>
              </a:solidFill>
              <a:latin typeface="Georgia"/>
              <a:ea typeface="Open Sans" panose="020B0606030504020204" pitchFamily="34" charset="0"/>
              <a:cs typeface="Georgia"/>
            </a:endParaRPr>
          </a:p>
          <a:p>
            <a:pPr defTabSz="914400"/>
            <a:endParaRPr lang="en-US" sz="1500" dirty="0">
              <a:solidFill>
                <a:srgbClr val="505150"/>
              </a:solidFill>
              <a:latin typeface="Georgia"/>
              <a:ea typeface="Open Sans" panose="020B0606030504020204" pitchFamily="34" charset="0"/>
              <a:cs typeface="Georgia"/>
            </a:endParaRPr>
          </a:p>
          <a:p>
            <a:pPr marL="285750" indent="-285750" defTabSz="914400">
              <a:buFont typeface="Arial" panose="020B0604020202020204" pitchFamily="34" charset="0"/>
              <a:buChar char="•"/>
            </a:pPr>
            <a:r>
              <a:rPr lang="en-US" sz="1500" dirty="0" smtClean="0">
                <a:solidFill>
                  <a:srgbClr val="505150"/>
                </a:solidFill>
                <a:latin typeface="Georgia"/>
                <a:ea typeface="Open Sans" panose="020B0606030504020204" pitchFamily="34" charset="0"/>
                <a:cs typeface="Georgia"/>
              </a:rPr>
              <a:t>Qualifying score on a college assessment (ACT/SAT/Accuplacer/ALEKS)</a:t>
            </a:r>
          </a:p>
          <a:p>
            <a:pPr marL="285750" indent="-285750" defTabSz="914400">
              <a:buFont typeface="Arial" panose="020B0604020202020204" pitchFamily="34" charset="0"/>
              <a:buChar char="•"/>
            </a:pPr>
            <a:endParaRPr lang="en-US" sz="1500" dirty="0">
              <a:solidFill>
                <a:srgbClr val="505150"/>
              </a:solidFill>
              <a:latin typeface="Georgia"/>
              <a:ea typeface="Open Sans" panose="020B0606030504020204" pitchFamily="34" charset="0"/>
              <a:cs typeface="Georgia"/>
            </a:endParaRPr>
          </a:p>
          <a:p>
            <a:pPr marL="285750" indent="-285750" defTabSz="914400">
              <a:buFont typeface="Arial" panose="020B0604020202020204" pitchFamily="34" charset="0"/>
              <a:buChar char="•"/>
            </a:pPr>
            <a:r>
              <a:rPr lang="en-US" sz="1500" dirty="0" smtClean="0">
                <a:solidFill>
                  <a:srgbClr val="505150"/>
                </a:solidFill>
                <a:latin typeface="Georgia"/>
                <a:ea typeface="Open Sans" panose="020B0606030504020204" pitchFamily="34" charset="0"/>
                <a:cs typeface="Georgia"/>
              </a:rPr>
              <a:t>Courses available on MVNU’s main campus or online</a:t>
            </a:r>
            <a:endParaRPr lang="tr-TR" sz="1500" dirty="0">
              <a:solidFill>
                <a:srgbClr val="505150"/>
              </a:solidFill>
              <a:latin typeface="Georgia"/>
              <a:ea typeface="Open Sans" panose="020B0606030504020204" pitchFamily="34" charset="0"/>
              <a:cs typeface="Georgia"/>
            </a:endParaRPr>
          </a:p>
        </p:txBody>
      </p:sp>
      <p:sp>
        <p:nvSpPr>
          <p:cNvPr id="27" name="Rectangle 26"/>
          <p:cNvSpPr/>
          <p:nvPr/>
        </p:nvSpPr>
        <p:spPr>
          <a:xfrm flipH="1">
            <a:off x="-2" y="3661024"/>
            <a:ext cx="96254" cy="764005"/>
          </a:xfrm>
          <a:prstGeom prst="rect">
            <a:avLst/>
          </a:prstGeom>
          <a:solidFill>
            <a:srgbClr val="003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2C9398"/>
              </a:solidFill>
              <a:latin typeface="Bebas Neue Bold" panose="020B0606020202050201" pitchFamily="34" charset="-94"/>
            </a:endParaRPr>
          </a:p>
        </p:txBody>
      </p:sp>
      <p:sp>
        <p:nvSpPr>
          <p:cNvPr id="2" name="Rectangle 1"/>
          <p:cNvSpPr/>
          <p:nvPr/>
        </p:nvSpPr>
        <p:spPr>
          <a:xfrm>
            <a:off x="0" y="0"/>
            <a:ext cx="12192000" cy="323157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Bebas Neue Bold" panose="020B0606020202050201" pitchFamily="34" charset="-94"/>
            </a:endParaRPr>
          </a:p>
        </p:txBody>
      </p:sp>
      <p:sp>
        <p:nvSpPr>
          <p:cNvPr id="28" name="Rectangle 27"/>
          <p:cNvSpPr/>
          <p:nvPr/>
        </p:nvSpPr>
        <p:spPr>
          <a:xfrm>
            <a:off x="8740313" y="2751573"/>
            <a:ext cx="2030875" cy="483314"/>
          </a:xfrm>
          <a:prstGeom prst="rect">
            <a:avLst/>
          </a:prstGeom>
          <a:solidFill>
            <a:srgbClr val="50739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Bebas Neue Bold" panose="020B0606020202050201" pitchFamily="34" charset="-94"/>
            </a:endParaRPr>
          </a:p>
        </p:txBody>
      </p:sp>
      <p:sp>
        <p:nvSpPr>
          <p:cNvPr id="29" name="TextBox 28"/>
          <p:cNvSpPr txBox="1"/>
          <p:nvPr/>
        </p:nvSpPr>
        <p:spPr>
          <a:xfrm>
            <a:off x="8612188" y="2861042"/>
            <a:ext cx="2278421" cy="323165"/>
          </a:xfrm>
          <a:prstGeom prst="rect">
            <a:avLst/>
          </a:prstGeom>
          <a:noFill/>
        </p:spPr>
        <p:txBody>
          <a:bodyPr wrap="square" rtlCol="0">
            <a:spAutoFit/>
          </a:bodyPr>
          <a:lstStyle/>
          <a:p>
            <a:pPr algn="ctr" defTabSz="914400"/>
            <a:r>
              <a:rPr lang="tr-TR" sz="1500" b="1" spc="50" dirty="0">
                <a:solidFill>
                  <a:prstClr val="white"/>
                </a:solidFill>
                <a:latin typeface="Arial"/>
                <a:ea typeface="Open Sans" panose="020B0606030504020204" pitchFamily="34" charset="0"/>
                <a:cs typeface="Arial"/>
              </a:rPr>
              <a:t>PHOTO CAPTION</a:t>
            </a:r>
            <a:endParaRPr lang="en-US" sz="1500" b="1" spc="50" dirty="0">
              <a:solidFill>
                <a:prstClr val="white"/>
              </a:solidFill>
              <a:latin typeface="Arial"/>
              <a:ea typeface="Open Sans" panose="020B0606030504020204" pitchFamily="34" charset="0"/>
              <a:cs typeface="Arial"/>
            </a:endParaRPr>
          </a:p>
        </p:txBody>
      </p:sp>
      <p:pic>
        <p:nvPicPr>
          <p:cNvPr id="3" name="Picture 2" descr="1105017-Morgado-1266.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3231445"/>
          </a:xfrm>
          <a:prstGeom prst="rect">
            <a:avLst/>
          </a:prstGeom>
        </p:spPr>
      </p:pic>
    </p:spTree>
    <p:extLst>
      <p:ext uri="{BB962C8B-B14F-4D97-AF65-F5344CB8AC3E}">
        <p14:creationId xmlns:p14="http://schemas.microsoft.com/office/powerpoint/2010/main" val="300897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p:cNvCxnSpPr/>
          <p:nvPr/>
        </p:nvCxnSpPr>
        <p:spPr>
          <a:xfrm flipV="1">
            <a:off x="1629476" y="1116128"/>
            <a:ext cx="8853467"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29476" y="1124225"/>
            <a:ext cx="2375258" cy="0"/>
          </a:xfrm>
          <a:prstGeom prst="line">
            <a:avLst/>
          </a:prstGeom>
          <a:ln w="50800">
            <a:solidFill>
              <a:srgbClr val="00305B"/>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4046297" y="2034346"/>
            <a:ext cx="666057" cy="666057"/>
          </a:xfrm>
          <a:prstGeom prst="ellipse">
            <a:avLst/>
          </a:prstGeom>
          <a:solidFill>
            <a:srgbClr val="003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Bebas Neue Bold" panose="020B0606020202050201" pitchFamily="34" charset="-94"/>
            </a:endParaRPr>
          </a:p>
        </p:txBody>
      </p:sp>
      <p:pic>
        <p:nvPicPr>
          <p:cNvPr id="2" name="Picture 1"/>
          <p:cNvPicPr>
            <a:picLocks noChangeAspect="1"/>
          </p:cNvPicPr>
          <p:nvPr/>
        </p:nvPicPr>
        <p:blipFill>
          <a:blip r:embed="rId2"/>
          <a:stretch>
            <a:fillRect/>
          </a:stretch>
        </p:blipFill>
        <p:spPr>
          <a:xfrm>
            <a:off x="4256594" y="2146612"/>
            <a:ext cx="260885" cy="434808"/>
          </a:xfrm>
          <a:prstGeom prst="rect">
            <a:avLst/>
          </a:prstGeom>
        </p:spPr>
      </p:pic>
      <p:sp>
        <p:nvSpPr>
          <p:cNvPr id="53" name="Oval 52"/>
          <p:cNvSpPr/>
          <p:nvPr/>
        </p:nvSpPr>
        <p:spPr>
          <a:xfrm>
            <a:off x="4046297" y="2856683"/>
            <a:ext cx="666057" cy="666057"/>
          </a:xfrm>
          <a:prstGeom prst="ellipse">
            <a:avLst/>
          </a:prstGeom>
          <a:solidFill>
            <a:srgbClr val="003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Bebas Neue Bold" panose="020B0606020202050201" pitchFamily="34" charset="-94"/>
            </a:endParaRPr>
          </a:p>
        </p:txBody>
      </p:sp>
      <p:pic>
        <p:nvPicPr>
          <p:cNvPr id="3" name="Picture 2"/>
          <p:cNvPicPr>
            <a:picLocks noChangeAspect="1"/>
          </p:cNvPicPr>
          <p:nvPr/>
        </p:nvPicPr>
        <p:blipFill>
          <a:blip r:embed="rId3"/>
          <a:stretch>
            <a:fillRect/>
          </a:stretch>
        </p:blipFill>
        <p:spPr>
          <a:xfrm>
            <a:off x="4221139" y="3064817"/>
            <a:ext cx="320520" cy="254434"/>
          </a:xfrm>
          <a:prstGeom prst="rect">
            <a:avLst/>
          </a:prstGeom>
        </p:spPr>
      </p:pic>
      <p:sp>
        <p:nvSpPr>
          <p:cNvPr id="57" name="TextBox 56"/>
          <p:cNvSpPr txBox="1"/>
          <p:nvPr/>
        </p:nvSpPr>
        <p:spPr>
          <a:xfrm>
            <a:off x="4824010" y="2198098"/>
            <a:ext cx="2724297" cy="323165"/>
          </a:xfrm>
          <a:prstGeom prst="rect">
            <a:avLst/>
          </a:prstGeom>
          <a:noFill/>
        </p:spPr>
        <p:txBody>
          <a:bodyPr wrap="square" rtlCol="0">
            <a:spAutoFit/>
          </a:bodyPr>
          <a:lstStyle/>
          <a:p>
            <a:pPr defTabSz="914400"/>
            <a:r>
              <a:rPr lang="en-US" sz="1500" b="1" spc="50" dirty="0" smtClean="0">
                <a:solidFill>
                  <a:srgbClr val="00305B"/>
                </a:solidFill>
                <a:latin typeface="Arial"/>
                <a:ea typeface="Open Sans" panose="020B0606030504020204" pitchFamily="34" charset="0"/>
                <a:cs typeface="Arial"/>
              </a:rPr>
              <a:t>740-399-8608</a:t>
            </a:r>
            <a:endParaRPr lang="en-US" sz="1500" b="1" spc="50" dirty="0">
              <a:solidFill>
                <a:srgbClr val="00305B"/>
              </a:solidFill>
              <a:latin typeface="Arial"/>
              <a:ea typeface="Open Sans" panose="020B0606030504020204" pitchFamily="34" charset="0"/>
              <a:cs typeface="Arial"/>
            </a:endParaRPr>
          </a:p>
        </p:txBody>
      </p:sp>
      <p:sp>
        <p:nvSpPr>
          <p:cNvPr id="22" name="Rectangle 21"/>
          <p:cNvSpPr/>
          <p:nvPr/>
        </p:nvSpPr>
        <p:spPr>
          <a:xfrm flipH="1">
            <a:off x="-2" y="709863"/>
            <a:ext cx="96254" cy="764005"/>
          </a:xfrm>
          <a:prstGeom prst="rect">
            <a:avLst/>
          </a:prstGeom>
          <a:solidFill>
            <a:srgbClr val="003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2C9398"/>
              </a:solidFill>
              <a:latin typeface="Calibri"/>
            </a:endParaRPr>
          </a:p>
        </p:txBody>
      </p:sp>
      <p:cxnSp>
        <p:nvCxnSpPr>
          <p:cNvPr id="25" name="Straight Connector 24"/>
          <p:cNvCxnSpPr/>
          <p:nvPr/>
        </p:nvCxnSpPr>
        <p:spPr>
          <a:xfrm>
            <a:off x="1629476" y="1124225"/>
            <a:ext cx="5052679" cy="0"/>
          </a:xfrm>
          <a:prstGeom prst="line">
            <a:avLst/>
          </a:prstGeom>
          <a:ln w="50800">
            <a:solidFill>
              <a:srgbClr val="00305B"/>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04182" y="1233404"/>
            <a:ext cx="4761693" cy="323165"/>
          </a:xfrm>
          <a:prstGeom prst="rect">
            <a:avLst/>
          </a:prstGeom>
          <a:noFill/>
        </p:spPr>
        <p:txBody>
          <a:bodyPr wrap="square" rtlCol="0">
            <a:spAutoFit/>
          </a:bodyPr>
          <a:lstStyle/>
          <a:p>
            <a:pPr defTabSz="914400"/>
            <a:r>
              <a:rPr lang="en-US" sz="1500" b="1" spc="50" dirty="0" smtClean="0">
                <a:solidFill>
                  <a:srgbClr val="00305B"/>
                </a:solidFill>
                <a:latin typeface="Arial"/>
                <a:ea typeface="Open Sans" panose="020B0606030504020204" pitchFamily="34" charset="0"/>
                <a:cs typeface="Arial"/>
              </a:rPr>
              <a:t>MVNU Office of Dual Enrollment</a:t>
            </a:r>
            <a:endParaRPr lang="en-US" sz="1500" b="1" spc="50" dirty="0">
              <a:solidFill>
                <a:srgbClr val="00305B"/>
              </a:solidFill>
              <a:latin typeface="Arial"/>
              <a:ea typeface="Open Sans" panose="020B0606030504020204" pitchFamily="34" charset="0"/>
              <a:cs typeface="Arial"/>
            </a:endParaRPr>
          </a:p>
        </p:txBody>
      </p:sp>
      <p:sp>
        <p:nvSpPr>
          <p:cNvPr id="27" name="TextBox 26"/>
          <p:cNvSpPr txBox="1"/>
          <p:nvPr/>
        </p:nvSpPr>
        <p:spPr>
          <a:xfrm>
            <a:off x="1584528" y="702277"/>
            <a:ext cx="5371165" cy="477054"/>
          </a:xfrm>
          <a:prstGeom prst="rect">
            <a:avLst/>
          </a:prstGeom>
          <a:noFill/>
        </p:spPr>
        <p:txBody>
          <a:bodyPr wrap="square" rtlCol="0">
            <a:spAutoFit/>
          </a:bodyPr>
          <a:lstStyle/>
          <a:p>
            <a:pPr defTabSz="914400"/>
            <a:r>
              <a:rPr lang="tr-TR" sz="2500" b="1" spc="50" dirty="0">
                <a:solidFill>
                  <a:srgbClr val="00305B"/>
                </a:solidFill>
                <a:latin typeface="Arial"/>
                <a:ea typeface="Open Sans" panose="020B0606030504020204" pitchFamily="34" charset="0"/>
                <a:cs typeface="Arial"/>
              </a:rPr>
              <a:t>CONTACT US!</a:t>
            </a:r>
            <a:endParaRPr lang="en-US" sz="2500" b="1" spc="50" dirty="0">
              <a:solidFill>
                <a:srgbClr val="00305B"/>
              </a:solidFill>
              <a:latin typeface="Arial"/>
              <a:ea typeface="Open Sans" panose="020B0606030504020204" pitchFamily="34" charset="0"/>
              <a:cs typeface="Arial"/>
            </a:endParaRPr>
          </a:p>
        </p:txBody>
      </p:sp>
      <p:sp>
        <p:nvSpPr>
          <p:cNvPr id="23" name="TextBox 22"/>
          <p:cNvSpPr txBox="1"/>
          <p:nvPr/>
        </p:nvSpPr>
        <p:spPr>
          <a:xfrm>
            <a:off x="4824010" y="3055348"/>
            <a:ext cx="3647253" cy="323165"/>
          </a:xfrm>
          <a:prstGeom prst="rect">
            <a:avLst/>
          </a:prstGeom>
          <a:noFill/>
        </p:spPr>
        <p:txBody>
          <a:bodyPr wrap="square" rtlCol="0">
            <a:spAutoFit/>
          </a:bodyPr>
          <a:lstStyle/>
          <a:p>
            <a:pPr defTabSz="914400"/>
            <a:r>
              <a:rPr lang="en-US" sz="1500" b="1" spc="50" dirty="0" smtClean="0">
                <a:solidFill>
                  <a:srgbClr val="00305B"/>
                </a:solidFill>
                <a:latin typeface="Arial"/>
                <a:ea typeface="Open Sans" panose="020B0606030504020204" pitchFamily="34" charset="0"/>
                <a:cs typeface="Arial"/>
              </a:rPr>
              <a:t>DUALENROLLMENT</a:t>
            </a:r>
            <a:r>
              <a:rPr lang="tr-TR" sz="1500" b="1" spc="50" dirty="0" smtClean="0">
                <a:solidFill>
                  <a:srgbClr val="00305B"/>
                </a:solidFill>
                <a:latin typeface="Arial"/>
                <a:ea typeface="Open Sans" panose="020B0606030504020204" pitchFamily="34" charset="0"/>
                <a:cs typeface="Arial"/>
              </a:rPr>
              <a:t>@MVNU.EDU</a:t>
            </a:r>
            <a:endParaRPr lang="en-US" sz="1500" b="1" spc="50" dirty="0">
              <a:solidFill>
                <a:srgbClr val="00305B"/>
              </a:solidFill>
              <a:latin typeface="Arial"/>
              <a:ea typeface="Open Sans" panose="020B0606030504020204" pitchFamily="34" charset="0"/>
              <a:cs typeface="Arial"/>
            </a:endParaRPr>
          </a:p>
        </p:txBody>
      </p:sp>
    </p:spTree>
    <p:extLst>
      <p:ext uri="{BB962C8B-B14F-4D97-AF65-F5344CB8AC3E}">
        <p14:creationId xmlns:p14="http://schemas.microsoft.com/office/powerpoint/2010/main" val="355560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p:nvPr/>
        </p:nvCxnSpPr>
        <p:spPr>
          <a:xfrm>
            <a:off x="4515145" y="3358271"/>
            <a:ext cx="3100039" cy="0"/>
          </a:xfrm>
          <a:prstGeom prst="line">
            <a:avLst/>
          </a:prstGeom>
          <a:ln w="50800">
            <a:solidFill>
              <a:srgbClr val="00305B"/>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578416" y="2137145"/>
            <a:ext cx="995270" cy="995270"/>
          </a:xfrm>
          <a:prstGeom prst="ellipse">
            <a:avLst/>
          </a:prstGeom>
          <a:solidFill>
            <a:srgbClr val="003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Bebas Neue Bold" panose="020B0606020202050201" pitchFamily="34" charset="-94"/>
            </a:endParaRPr>
          </a:p>
        </p:txBody>
      </p:sp>
      <p:pic>
        <p:nvPicPr>
          <p:cNvPr id="10" name="Picture 9"/>
          <p:cNvPicPr>
            <a:picLocks noChangeAspect="1"/>
          </p:cNvPicPr>
          <p:nvPr/>
        </p:nvPicPr>
        <p:blipFill>
          <a:blip r:embed="rId2"/>
          <a:stretch>
            <a:fillRect/>
          </a:stretch>
        </p:blipFill>
        <p:spPr>
          <a:xfrm>
            <a:off x="5803238" y="2401342"/>
            <a:ext cx="545625" cy="466875"/>
          </a:xfrm>
          <a:prstGeom prst="rect">
            <a:avLst/>
          </a:prstGeom>
        </p:spPr>
      </p:pic>
      <p:sp>
        <p:nvSpPr>
          <p:cNvPr id="9" name="TextBox 8"/>
          <p:cNvSpPr txBox="1"/>
          <p:nvPr/>
        </p:nvSpPr>
        <p:spPr>
          <a:xfrm>
            <a:off x="3848202" y="3574436"/>
            <a:ext cx="4495597" cy="477054"/>
          </a:xfrm>
          <a:prstGeom prst="rect">
            <a:avLst/>
          </a:prstGeom>
          <a:noFill/>
        </p:spPr>
        <p:txBody>
          <a:bodyPr wrap="square" rtlCol="0">
            <a:spAutoFit/>
          </a:bodyPr>
          <a:lstStyle/>
          <a:p>
            <a:pPr algn="ctr" defTabSz="914400"/>
            <a:r>
              <a:rPr lang="tr-TR" sz="2500" b="1" spc="50" dirty="0">
                <a:solidFill>
                  <a:srgbClr val="00305B"/>
                </a:solidFill>
                <a:latin typeface="Arial"/>
                <a:ea typeface="Open Sans" panose="020B0606030504020204" pitchFamily="34" charset="0"/>
                <a:cs typeface="Arial"/>
              </a:rPr>
              <a:t>QUESTIONS</a:t>
            </a:r>
            <a:endParaRPr lang="en-US" sz="2500" b="1" spc="50" dirty="0">
              <a:solidFill>
                <a:srgbClr val="00305B"/>
              </a:solidFill>
              <a:latin typeface="Arial"/>
              <a:ea typeface="Open Sans" panose="020B0606030504020204" pitchFamily="34" charset="0"/>
              <a:cs typeface="Arial"/>
            </a:endParaRPr>
          </a:p>
        </p:txBody>
      </p:sp>
    </p:spTree>
    <p:extLst>
      <p:ext uri="{BB962C8B-B14F-4D97-AF65-F5344CB8AC3E}">
        <p14:creationId xmlns:p14="http://schemas.microsoft.com/office/powerpoint/2010/main" val="78151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is College Credit Plus?</a:t>
            </a:r>
          </a:p>
        </p:txBody>
      </p:sp>
      <p:sp>
        <p:nvSpPr>
          <p:cNvPr id="7" name="Content Placeholder 6"/>
          <p:cNvSpPr>
            <a:spLocks noGrp="1"/>
          </p:cNvSpPr>
          <p:nvPr>
            <p:ph idx="1"/>
          </p:nvPr>
        </p:nvSpPr>
        <p:spPr>
          <a:xfrm>
            <a:off x="1036320" y="1749409"/>
            <a:ext cx="10574487" cy="4131094"/>
          </a:xfrm>
        </p:spPr>
        <p:txBody>
          <a:bodyPr>
            <a:normAutofit/>
          </a:bodyPr>
          <a:lstStyle/>
          <a:p>
            <a:pPr marL="0" indent="0">
              <a:lnSpc>
                <a:spcPct val="100000"/>
              </a:lnSpc>
              <a:spcBef>
                <a:spcPts val="0"/>
              </a:spcBef>
              <a:buNone/>
            </a:pPr>
            <a:r>
              <a:rPr lang="en-US" sz="3200" dirty="0">
                <a:latin typeface="Calibri" panose="020F0502020204030204" pitchFamily="34" charset="0"/>
                <a:cs typeface="Calibri" panose="020F0502020204030204" pitchFamily="34" charset="0"/>
              </a:rPr>
              <a:t>Students in Grades 7 through 12:</a:t>
            </a:r>
          </a:p>
          <a:p>
            <a:pPr>
              <a:lnSpc>
                <a:spcPct val="100000"/>
              </a:lnSpc>
              <a:spcBef>
                <a:spcPts val="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May choose from a variety of college-level courses</a:t>
            </a:r>
          </a:p>
          <a:p>
            <a:pPr marL="666900" lvl="1" indent="-342900">
              <a:spcBef>
                <a:spcPts val="0"/>
              </a:spcBef>
              <a:buFont typeface="Wingdings" panose="05000000000000000000" pitchFamily="2" charset="2"/>
              <a:buChar char="§"/>
            </a:pPr>
            <a:r>
              <a:rPr lang="en-US" sz="2200" dirty="0">
                <a:latin typeface="Calibri" panose="020F0502020204030204" pitchFamily="34" charset="0"/>
                <a:cs typeface="Calibri" panose="020F0502020204030204" pitchFamily="34" charset="0"/>
              </a:rPr>
              <a:t>As determined by placement testing &amp; course eligibility rules</a:t>
            </a:r>
          </a:p>
          <a:p>
            <a:pPr marL="666900" lvl="1" indent="-342900">
              <a:spcBef>
                <a:spcPts val="0"/>
              </a:spcBef>
              <a:buFont typeface="Wingdings" panose="05000000000000000000" pitchFamily="2" charset="2"/>
              <a:buChar char="§"/>
            </a:pPr>
            <a:endParaRPr lang="en-US" sz="2200" dirty="0">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Can earn credit to satisfy both high school and college requirements</a:t>
            </a:r>
          </a:p>
          <a:p>
            <a:pPr marL="785963" lvl="1" indent="-461963">
              <a:spcBef>
                <a:spcPts val="0"/>
              </a:spcBef>
              <a:buFont typeface="Wingdings" panose="05000000000000000000" pitchFamily="2" charset="2"/>
              <a:buChar char="§"/>
            </a:pPr>
            <a:r>
              <a:rPr lang="en-US" sz="2200" dirty="0">
                <a:latin typeface="Calibri" panose="020F0502020204030204" pitchFamily="34" charset="0"/>
                <a:cs typeface="Calibri" panose="020F0502020204030204" pitchFamily="34" charset="0"/>
              </a:rPr>
              <a:t>3 or more Credit Hour College Course converts to One High School Unit</a:t>
            </a:r>
          </a:p>
        </p:txBody>
      </p:sp>
      <p:pic>
        <p:nvPicPr>
          <p:cNvPr id="4" name="Picture 3"/>
          <p:cNvPicPr>
            <a:picLocks noChangeAspect="1"/>
          </p:cNvPicPr>
          <p:nvPr/>
        </p:nvPicPr>
        <p:blipFill>
          <a:blip r:embed="rId2"/>
          <a:stretch>
            <a:fillRect/>
          </a:stretch>
        </p:blipFill>
        <p:spPr>
          <a:xfrm>
            <a:off x="4310034" y="6155844"/>
            <a:ext cx="3571929" cy="632864"/>
          </a:xfrm>
          <a:prstGeom prst="rect">
            <a:avLst/>
          </a:prstGeom>
        </p:spPr>
      </p:pic>
    </p:spTree>
    <p:extLst>
      <p:ext uri="{BB962C8B-B14F-4D97-AF65-F5344CB8AC3E}">
        <p14:creationId xmlns:p14="http://schemas.microsoft.com/office/powerpoint/2010/main" val="187791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is College Credit Plus?</a:t>
            </a:r>
          </a:p>
        </p:txBody>
      </p:sp>
      <p:sp>
        <p:nvSpPr>
          <p:cNvPr id="7" name="Content Placeholder 6"/>
          <p:cNvSpPr>
            <a:spLocks noGrp="1"/>
          </p:cNvSpPr>
          <p:nvPr>
            <p:ph idx="1"/>
          </p:nvPr>
        </p:nvSpPr>
        <p:spPr>
          <a:xfrm>
            <a:off x="581192" y="1870353"/>
            <a:ext cx="11029615" cy="4131094"/>
          </a:xfrm>
        </p:spPr>
        <p:txBody>
          <a:bodyPr>
            <a:normAutofit/>
          </a:bodyPr>
          <a:lstStyle/>
          <a:p>
            <a:pPr marL="0" indent="0">
              <a:lnSpc>
                <a:spcPct val="100000"/>
              </a:lnSpc>
              <a:spcBef>
                <a:spcPts val="0"/>
              </a:spcBef>
              <a:buNone/>
            </a:pPr>
            <a:r>
              <a:rPr lang="en-US" sz="3200" dirty="0">
                <a:latin typeface="Calibri" panose="020F0502020204030204" pitchFamily="34" charset="0"/>
                <a:cs typeface="Calibri" panose="020F0502020204030204" pitchFamily="34" charset="0"/>
              </a:rPr>
              <a:t>Students in Grades 7 through 12:</a:t>
            </a:r>
          </a:p>
          <a:p>
            <a:pPr marL="461963" indent="-461963">
              <a:lnSpc>
                <a:spcPct val="100000"/>
              </a:lnSpc>
              <a:spcBef>
                <a:spcPts val="0"/>
              </a:spcBef>
            </a:pPr>
            <a:r>
              <a:rPr lang="en-US" sz="3200" dirty="0">
                <a:latin typeface="Calibri" panose="020F0502020204030204" pitchFamily="34" charset="0"/>
                <a:cs typeface="Calibri" panose="020F0502020204030204" pitchFamily="34" charset="0"/>
              </a:rPr>
              <a:t>Must successfully complete the courses in order to earn the credit</a:t>
            </a:r>
          </a:p>
          <a:p>
            <a:pPr marL="785963" lvl="1" indent="-461963">
              <a:spcBef>
                <a:spcPts val="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Even if a student fails or withdraws from the course, the college transcript and high school transcript will reflect the student’s final grade</a:t>
            </a:r>
          </a:p>
          <a:p>
            <a:pPr marL="785963" lvl="1" indent="-461963">
              <a:spcBef>
                <a:spcPts val="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The high school transcript will match the college transcript with the course grade</a:t>
            </a:r>
          </a:p>
        </p:txBody>
      </p:sp>
      <p:pic>
        <p:nvPicPr>
          <p:cNvPr id="4" name="Picture 3"/>
          <p:cNvPicPr>
            <a:picLocks noChangeAspect="1"/>
          </p:cNvPicPr>
          <p:nvPr/>
        </p:nvPicPr>
        <p:blipFill>
          <a:blip r:embed="rId2"/>
          <a:stretch>
            <a:fillRect/>
          </a:stretch>
        </p:blipFill>
        <p:spPr>
          <a:xfrm>
            <a:off x="4310034" y="6155844"/>
            <a:ext cx="3571929" cy="632864"/>
          </a:xfrm>
          <a:prstGeom prst="rect">
            <a:avLst/>
          </a:prstGeom>
        </p:spPr>
      </p:pic>
    </p:spTree>
    <p:extLst>
      <p:ext uri="{BB962C8B-B14F-4D97-AF65-F5344CB8AC3E}">
        <p14:creationId xmlns:p14="http://schemas.microsoft.com/office/powerpoint/2010/main" val="350896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is College Credit Plus?</a:t>
            </a:r>
          </a:p>
        </p:txBody>
      </p:sp>
      <p:sp>
        <p:nvSpPr>
          <p:cNvPr id="7" name="Content Placeholder 6"/>
          <p:cNvSpPr>
            <a:spLocks noGrp="1"/>
          </p:cNvSpPr>
          <p:nvPr>
            <p:ph idx="1"/>
          </p:nvPr>
        </p:nvSpPr>
        <p:spPr>
          <a:xfrm>
            <a:off x="581191" y="1936656"/>
            <a:ext cx="11029615" cy="3678303"/>
          </a:xfrm>
        </p:spPr>
        <p:txBody>
          <a:bodyPr>
            <a:noAutofit/>
          </a:bodyPr>
          <a:lstStyle/>
          <a:p>
            <a:pPr marL="0" indent="0">
              <a:lnSpc>
                <a:spcPct val="100000"/>
              </a:lnSpc>
              <a:spcBef>
                <a:spcPts val="600"/>
              </a:spcBef>
              <a:buNone/>
            </a:pPr>
            <a:r>
              <a:rPr lang="en-US" sz="3400" dirty="0">
                <a:latin typeface="Calibri" panose="020F0502020204030204" pitchFamily="34" charset="0"/>
                <a:cs typeface="Calibri" panose="020F0502020204030204" pitchFamily="34" charset="0"/>
              </a:rPr>
              <a:t>Students in Grades 7 through 12:</a:t>
            </a:r>
          </a:p>
          <a:p>
            <a:pPr>
              <a:lnSpc>
                <a:spcPct val="100000"/>
              </a:lnSpc>
              <a:spcBef>
                <a:spcPts val="600"/>
              </a:spcBef>
              <a:buFont typeface="Wingdings" panose="05000000000000000000" pitchFamily="2" charset="2"/>
              <a:buChar char="§"/>
            </a:pPr>
            <a:r>
              <a:rPr lang="en-US" sz="3400" dirty="0">
                <a:latin typeface="Calibri" panose="020F0502020204030204" pitchFamily="34" charset="0"/>
                <a:cs typeface="Calibri" panose="020F0502020204030204" pitchFamily="34" charset="0"/>
              </a:rPr>
              <a:t> May take classes during the summer, fall, &amp; spring semesters</a:t>
            </a:r>
          </a:p>
          <a:p>
            <a:pPr>
              <a:lnSpc>
                <a:spcPct val="100000"/>
              </a:lnSpc>
              <a:spcBef>
                <a:spcPts val="600"/>
              </a:spcBef>
              <a:buFont typeface="Wingdings" panose="05000000000000000000" pitchFamily="2" charset="2"/>
              <a:buChar char="§"/>
            </a:pPr>
            <a:r>
              <a:rPr lang="en-US" sz="3400" dirty="0">
                <a:latin typeface="Calibri" panose="020F0502020204030204" pitchFamily="34" charset="0"/>
                <a:cs typeface="Calibri" panose="020F0502020204030204" pitchFamily="34" charset="0"/>
              </a:rPr>
              <a:t> May take courses at the high school</a:t>
            </a:r>
            <a:r>
              <a:rPr lang="en-US" sz="3400" baseline="30000" dirty="0">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 college campus, or online</a:t>
            </a:r>
          </a:p>
          <a:p>
            <a:pPr marL="0" indent="0">
              <a:lnSpc>
                <a:spcPct val="100000"/>
              </a:lnSpc>
              <a:spcBef>
                <a:spcPts val="600"/>
              </a:spcBef>
              <a:buNone/>
            </a:pPr>
            <a:r>
              <a:rPr lang="en-US" sz="2400" i="1" dirty="0">
                <a:latin typeface="Calibri" panose="020F0502020204030204" pitchFamily="34" charset="0"/>
                <a:cs typeface="Calibri" panose="020F0502020204030204" pitchFamily="34" charset="0"/>
              </a:rPr>
              <a:t>*The option to take courses at the high school is only available if the high school has partnered with a college or university to offer college courses at the high school </a:t>
            </a:r>
            <a:endParaRPr lang="en-US"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262391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How can students participate?</a:t>
            </a:r>
          </a:p>
        </p:txBody>
      </p:sp>
      <p:sp>
        <p:nvSpPr>
          <p:cNvPr id="7" name="Content Placeholder 6"/>
          <p:cNvSpPr>
            <a:spLocks noGrp="1"/>
          </p:cNvSpPr>
          <p:nvPr>
            <p:ph idx="1"/>
          </p:nvPr>
        </p:nvSpPr>
        <p:spPr>
          <a:xfrm>
            <a:off x="209005" y="1819609"/>
            <a:ext cx="10058400" cy="4023360"/>
          </a:xfrm>
        </p:spPr>
        <p:txBody>
          <a:bodyPr>
            <a:noAutofit/>
          </a:bodyPr>
          <a:lstStyle/>
          <a:p>
            <a:pPr marL="457200" lvl="1" indent="0">
              <a:lnSpc>
                <a:spcPct val="100000"/>
              </a:lnSpc>
              <a:spcBef>
                <a:spcPts val="600"/>
              </a:spcBef>
              <a:buNone/>
            </a:pPr>
            <a:r>
              <a:rPr lang="en-US" sz="4400" b="1" dirty="0">
                <a:latin typeface="Calibri" panose="020F0502020204030204" pitchFamily="34" charset="0"/>
                <a:cs typeface="Calibri" panose="020F0502020204030204" pitchFamily="34" charset="0"/>
              </a:rPr>
              <a:t>Step 1: Eligibility</a:t>
            </a:r>
          </a:p>
          <a:p>
            <a:pPr marL="914400" lvl="2" indent="0">
              <a:lnSpc>
                <a:spcPct val="100000"/>
              </a:lnSpc>
              <a:spcBef>
                <a:spcPts val="600"/>
              </a:spcBef>
              <a:buNone/>
            </a:pPr>
            <a:r>
              <a:rPr lang="en-US" sz="3400" dirty="0">
                <a:latin typeface="Calibri" panose="020F0502020204030204" pitchFamily="34" charset="0"/>
                <a:cs typeface="Calibri" panose="020F0502020204030204" pitchFamily="34" charset="0"/>
              </a:rPr>
              <a:t>Students must be “eligible” for College Credit Plus participation based on assessment exam scores</a:t>
            </a:r>
          </a:p>
        </p:txBody>
      </p:sp>
      <p:pic>
        <p:nvPicPr>
          <p:cNvPr id="4" name="Picture 3"/>
          <p:cNvPicPr>
            <a:picLocks noChangeAspect="1"/>
          </p:cNvPicPr>
          <p:nvPr/>
        </p:nvPicPr>
        <p:blipFill>
          <a:blip r:embed="rId2"/>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1174252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MVNU Colors">
      <a:dk1>
        <a:srgbClr val="00305B"/>
      </a:dk1>
      <a:lt1>
        <a:sysClr val="window" lastClr="FFFFFF"/>
      </a:lt1>
      <a:dk2>
        <a:srgbClr val="505150"/>
      </a:dk2>
      <a:lt2>
        <a:srgbClr val="A5A6A5"/>
      </a:lt2>
      <a:accent1>
        <a:srgbClr val="0087C3"/>
      </a:accent1>
      <a:accent2>
        <a:srgbClr val="63B9AC"/>
      </a:accent2>
      <a:accent3>
        <a:srgbClr val="00542C"/>
      </a:accent3>
      <a:accent4>
        <a:srgbClr val="3E9532"/>
      </a:accent4>
      <a:accent5>
        <a:srgbClr val="D15120"/>
      </a:accent5>
      <a:accent6>
        <a:srgbClr val="F8C01B"/>
      </a:accent6>
      <a:hlink>
        <a:srgbClr val="0087C3"/>
      </a:hlink>
      <a:folHlink>
        <a:srgbClr val="0087C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B4EF4DF6E4774CBC2F00C101FD610E" ma:contentTypeVersion="13" ma:contentTypeDescription="Create a new document." ma:contentTypeScope="" ma:versionID="b93fb66a2aee22b6323730764e76d5b6">
  <xsd:schema xmlns:xsd="http://www.w3.org/2001/XMLSchema" xmlns:xs="http://www.w3.org/2001/XMLSchema" xmlns:p="http://schemas.microsoft.com/office/2006/metadata/properties" xmlns:ns3="a6df62eb-0884-472f-8026-4f5f55cc4a21" xmlns:ns4="3140ad30-feb2-4f15-ae77-bb71addd34b7" targetNamespace="http://schemas.microsoft.com/office/2006/metadata/properties" ma:root="true" ma:fieldsID="eacc338b0f88e6c1500f2cccb2de0a90" ns3:_="" ns4:_="">
    <xsd:import namespace="a6df62eb-0884-472f-8026-4f5f55cc4a21"/>
    <xsd:import namespace="3140ad30-feb2-4f15-ae77-bb71addd34b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DateTaken"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df62eb-0884-472f-8026-4f5f55cc4a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40ad30-feb2-4f15-ae77-bb71addd34b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7FA7AD-2128-4592-AB12-BE036333A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df62eb-0884-472f-8026-4f5f55cc4a21"/>
    <ds:schemaRef ds:uri="3140ad30-feb2-4f15-ae77-bb71addd34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137D24-1CE6-4327-BBDD-61B6D68D9BF1}">
  <ds:schemaRefs>
    <ds:schemaRef ds:uri="http://schemas.microsoft.com/sharepoint/v3/contenttype/forms"/>
  </ds:schemaRefs>
</ds:datastoreItem>
</file>

<file path=customXml/itemProps3.xml><?xml version="1.0" encoding="utf-8"?>
<ds:datastoreItem xmlns:ds="http://schemas.openxmlformats.org/officeDocument/2006/customXml" ds:itemID="{8DE5C7C1-1ED1-4B84-93A2-C26EEFCE5E2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140ad30-feb2-4f15-ae77-bb71addd34b7"/>
    <ds:schemaRef ds:uri="a6df62eb-0884-472f-8026-4f5f55cc4a2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46374</TotalTime>
  <Words>2812</Words>
  <Application>Microsoft Office PowerPoint</Application>
  <PresentationFormat>Widescreen</PresentationFormat>
  <Paragraphs>284</Paragraphs>
  <Slides>57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57</vt:i4>
      </vt:variant>
    </vt:vector>
  </HeadingPairs>
  <TitlesOfParts>
    <vt:vector size="66" baseType="lpstr">
      <vt:lpstr>Arial</vt:lpstr>
      <vt:lpstr>Bebas Neue Bold</vt:lpstr>
      <vt:lpstr>Calibri</vt:lpstr>
      <vt:lpstr>Calibri Light</vt:lpstr>
      <vt:lpstr>Georgia</vt:lpstr>
      <vt:lpstr>Open Sans</vt:lpstr>
      <vt:lpstr>Wingdings</vt:lpstr>
      <vt:lpstr>Retrospect</vt:lpstr>
      <vt:lpstr>Office Theme</vt:lpstr>
      <vt:lpstr>Annual Information Session  for Public Schools </vt:lpstr>
      <vt:lpstr>What is College Credit Plus?</vt:lpstr>
      <vt:lpstr>What is College Credit Plus?</vt:lpstr>
      <vt:lpstr>What is College Credit Plus?</vt:lpstr>
      <vt:lpstr>What is College Credit Plus?</vt:lpstr>
      <vt:lpstr>What is College Credit Plus?</vt:lpstr>
      <vt:lpstr>What is College Credit Plus?</vt:lpstr>
      <vt:lpstr>What is College Credit Plus?</vt:lpstr>
      <vt:lpstr>How can students participate?</vt:lpstr>
      <vt:lpstr>Student Eligibility Assessment Exams</vt:lpstr>
      <vt:lpstr>Student Eligibility Assessment Exams</vt:lpstr>
      <vt:lpstr>How can students participate?</vt:lpstr>
      <vt:lpstr>How can students participate?</vt:lpstr>
      <vt:lpstr>How can students participate?</vt:lpstr>
      <vt:lpstr>What courses can a student take?</vt:lpstr>
      <vt:lpstr>Course Eligibility Rules</vt:lpstr>
      <vt:lpstr>Course Eligibility Rules</vt:lpstr>
      <vt:lpstr>Course Eligibility Rules</vt:lpstr>
      <vt:lpstr>What are other requirements?</vt:lpstr>
      <vt:lpstr>What are other requirements?</vt:lpstr>
      <vt:lpstr>What are other requirements?</vt:lpstr>
      <vt:lpstr>What are other requirements?</vt:lpstr>
      <vt:lpstr>How many classes can students take?</vt:lpstr>
      <vt:lpstr>How many classes can students take?</vt:lpstr>
      <vt:lpstr>What are differences between high school &amp; college?</vt:lpstr>
      <vt:lpstr>What are differences between high school &amp; college?</vt:lpstr>
      <vt:lpstr>What are differences between high school &amp; college?</vt:lpstr>
      <vt:lpstr>What are differences between high school &amp; college?</vt:lpstr>
      <vt:lpstr>What are differences between high school &amp; college?</vt:lpstr>
      <vt:lpstr>What are differences between high school &amp; college?</vt:lpstr>
      <vt:lpstr>What are benefits of participating in College Credit Plus?</vt:lpstr>
      <vt:lpstr>What are the consequences of underperforming?</vt:lpstr>
      <vt:lpstr>What are the consequences of underperforming?</vt:lpstr>
      <vt:lpstr>Underperforming Student Rules</vt:lpstr>
      <vt:lpstr>Underperforming Student Rules</vt:lpstr>
      <vt:lpstr>Underperforming Student Rules</vt:lpstr>
      <vt:lpstr>Underperforming Student Rules</vt:lpstr>
      <vt:lpstr>What are the expenses for College Credit Plus?</vt:lpstr>
      <vt:lpstr>What are the expenses for College Credit Plus?</vt:lpstr>
      <vt:lpstr>What are the expenses for College Credit Plus?</vt:lpstr>
      <vt:lpstr>What are the expenses for College Credit Plus?</vt:lpstr>
      <vt:lpstr>What are the expenses for College Credit Plus?</vt:lpstr>
      <vt:lpstr>What are the expenses for College Credit Plus?</vt:lpstr>
      <vt:lpstr>What are support services are available for students?</vt:lpstr>
      <vt:lpstr>What about athletic eligibility?</vt:lpstr>
      <vt:lpstr>Will the course credits transfer?</vt:lpstr>
      <vt:lpstr>What does being “college-ready” mean?</vt:lpstr>
      <vt:lpstr>What does being “college-ready” mean?</vt:lpstr>
      <vt:lpstr>What are the deadlines?</vt:lpstr>
      <vt:lpstr>HOW DO YOU GET STARTED?</vt:lpstr>
      <vt:lpstr>HOW DO YOU GET STARTED?</vt:lpstr>
      <vt:lpstr>Do you have other questions?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Information Session</dc:title>
  <dc:creator>Laura Padgett</dc:creator>
  <cp:lastModifiedBy>Jennifer Adkins</cp:lastModifiedBy>
  <cp:revision>75</cp:revision>
  <dcterms:created xsi:type="dcterms:W3CDTF">2019-07-31T17:39:52Z</dcterms:created>
  <dcterms:modified xsi:type="dcterms:W3CDTF">2021-11-17T17:12:04Z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0x01010022B4EF4DF6E4774CBC2F00C101FD610E</vt:lpwstr>
  </property>
</Properties>
</file>